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3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373" r:id="rId21"/>
    <p:sldId id="374" r:id="rId22"/>
    <p:sldId id="375" r:id="rId23"/>
    <p:sldId id="376" r:id="rId24"/>
    <p:sldId id="271" r:id="rId25"/>
    <p:sldId id="272" r:id="rId26"/>
    <p:sldId id="273" r:id="rId27"/>
    <p:sldId id="428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DAF3-1ABD-4D36-82AE-8D56FDE6D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89B7F-0E43-4C03-A6D0-43F8E477E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026A-DEDC-4AB1-A979-7CCF44EC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22D8B-AD99-441C-94A2-001C21A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097E-238D-4211-9AA4-972FD8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E4A6-F552-40E8-BD79-D6FC9BEB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32159-6F91-4026-872C-203C8F370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2C62E-5338-4B90-9BF1-CBA0FA09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867C9-FD16-47CA-AFF6-5C3B2FFE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45C10-1251-47B9-8B53-CA3DAC56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5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8268E3-B743-48B7-9B16-8F03EFDBA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6E974-9ABC-4431-860B-06BA4A5D8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14634-DDD1-4BA8-96FF-1822C1F2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F73A-3110-4475-81C6-62448D08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300F4-2B5F-481A-A9CC-7E180FAF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C8361-4C5C-4DF9-AB42-612C2EEC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91494-60CD-43B3-9854-FF5FD643F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91E3D-610B-4EFF-84D9-13BC370B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892F5-7B27-4835-9DFC-36B3D013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66CB4-ADE7-400C-AF46-922CE88D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4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5F00-4785-4065-8428-02B0E01B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CD707-F2B3-4950-8445-AEA24845C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C0E06-8D52-46D1-B0C1-7050EA81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32AAA-9267-43F2-9558-5B206E05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709BB-ACB3-4A36-904F-6D113C95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AB6F-2D7A-4199-924C-BC3B6F0F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86F7B-4CB6-429E-A24E-B5C0DE630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B6BF8-ADE8-42A8-A5E7-CC7296913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82008-A8B8-40BC-B376-B8DE265E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3C235-F6DF-4638-BEAB-ACB67218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73DC5-FB02-4AC7-B7B4-267CE134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FB3B-16BD-45DA-BE45-55B7BE4F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7414-0555-4CF5-8DCD-A530EDBD3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6795E-D614-400E-8988-3F5A5449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216D3-A342-4BD1-8899-531D5F5F2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2FBCE-4561-4B20-BEAE-1C4A1B790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63333-A8A6-499D-A8E8-7382BE7D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027D1-AB8E-4C75-9074-8253009D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274E4-5A65-4C0F-9D40-0AD5A2C8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5C94-5FDA-4534-9EA6-4CA89B1C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E9C59-E929-4D16-9ED4-5CF12631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03493-6E3C-402F-96F6-F2A7B429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86C34-E1F9-42A3-B4C9-3592DDC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4FCBA-BFE4-40B2-8841-1F116083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39EDD-0EF9-45CD-A70B-02F64ABE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28C85-D950-49D4-A7CC-FDAAF0D2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9BFD-5DAB-4982-8D2E-8C6A96DF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6D4A7-3416-40DB-BA3D-F9D191F4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F472B-D96A-4879-AE1D-E7C3C8773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E3A90-AD0F-4715-8111-20C61BEC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40D75-0F42-483A-8C03-CD1622C2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DA5B4-CD83-4497-A7BD-CE0BF584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1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D3E8-1677-4C14-8D55-B85381B7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817E1-3434-4316-8651-54005FD7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C7789-DDE0-459E-8B4C-138B9912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5410C-3A05-4502-871D-3E278617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DADEC-618E-485D-B800-C651688E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88A33-456E-44FB-AC5E-3A332C76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64D42-9A52-4497-8B23-B8226B5D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9944B-2B5F-487A-B242-0D058ACF4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B5A2F-231E-4B14-A58C-C2A2B3644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E12C-E93B-420C-A069-F720F64D894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2A91F-F17F-4F04-A217-33AA9901C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2063-4E67-49FC-90A1-74CE9BCF3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D408-741C-4ED9-A4D5-36470A5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70.png"/><Relationship Id="rId4" Type="http://schemas.openxmlformats.org/officeDocument/2006/relationships/image" Target="../media/image31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0.png"/><Relationship Id="rId7" Type="http://schemas.openxmlformats.org/officeDocument/2006/relationships/image" Target="../media/image3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53.jpeg"/><Relationship Id="rId4" Type="http://schemas.openxmlformats.org/officeDocument/2006/relationships/image" Target="../media/image51.png"/><Relationship Id="rId9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5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3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ge of 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120"/>
            <a:ext cx="12192000" cy="68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9761"/>
            <a:ext cx="9144000" cy="2387600"/>
          </a:xfrm>
        </p:spPr>
        <p:txBody>
          <a:bodyPr/>
          <a:lstStyle/>
          <a:p>
            <a:r>
              <a:rPr lang="en-US" dirty="0"/>
              <a:t>Learning by Exploration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nl-NL" sz="2800" dirty="0"/>
              <a:t>Qingyun Wu, Huazheng Wang, Hongning Wang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000" dirty="0"/>
              <a:t>Department of Computer Science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389393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4BC5-3441-4474-A955-8DF26255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Differentially private LinUCB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05211-A661-4C98-BF53-BD1BF4E5B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6615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Privacy for reward [NR18]</a:t>
                </a:r>
              </a:p>
              <a:p>
                <a:r>
                  <a:rPr lang="en-US" sz="2800" dirty="0"/>
                  <a:t>Use tree based aggregation, add noise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Arm selection strategy: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𝑝𝑟𝑖𝑣𝑎𝑡𝑒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𝐶𝐵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sty m:val="p"/>
                          </m:r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/>
                  <a:t>Regret: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.5</m:t>
                            </m:r>
                          </m:sup>
                        </m:s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05211-A661-4C98-BF53-BD1BF4E5B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661564" cy="4351338"/>
              </a:xfrm>
              <a:blipFill>
                <a:blip r:embed="rId2"/>
                <a:stretch>
                  <a:fillRect l="-143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A9C1-83D5-47A2-8CB6-F8CA2693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EA8765-BCE0-438A-8D14-1DFD3F2635A5}"/>
              </a:ext>
            </a:extLst>
          </p:cNvPr>
          <p:cNvGrpSpPr/>
          <p:nvPr/>
        </p:nvGrpSpPr>
        <p:grpSpPr>
          <a:xfrm>
            <a:off x="8334263" y="2693390"/>
            <a:ext cx="3393610" cy="1471220"/>
            <a:chOff x="5043565" y="5262132"/>
            <a:chExt cx="3393610" cy="14712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455B72-E981-4050-BF8D-5816B3A5C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073" y="5602027"/>
              <a:ext cx="3015024" cy="34106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41F515-D541-40EF-A0B9-480B3C52A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4138" y="5992138"/>
              <a:ext cx="2551056" cy="3333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02FC10-0B81-42DB-A87C-61DCCF3B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8637" y="6373067"/>
              <a:ext cx="1326191" cy="3133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B101C8-E102-47C0-8858-24FF103B998E}"/>
                </a:ext>
              </a:extLst>
            </p:cNvPr>
            <p:cNvSpPr txBox="1"/>
            <p:nvPr/>
          </p:nvSpPr>
          <p:spPr>
            <a:xfrm>
              <a:off x="5043565" y="5262132"/>
              <a:ext cx="3393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 of LinUCB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61661B-549A-4144-AB84-C2CF606E2782}"/>
                </a:ext>
              </a:extLst>
            </p:cNvPr>
            <p:cNvSpPr/>
            <p:nvPr/>
          </p:nvSpPr>
          <p:spPr>
            <a:xfrm>
              <a:off x="5043565" y="5271196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A0139A-3F53-4979-8B84-8B128FC2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934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4BC5-3441-4474-A955-8DF26255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Differentially private LinUCB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05211-A661-4C98-BF53-BD1BF4E5B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358072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Privacy for both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context and reward </a:t>
                </a:r>
                <a:r>
                  <a:rPr lang="en-US" sz="2800" dirty="0"/>
                  <a:t>[SS18]</a:t>
                </a:r>
              </a:p>
              <a:p>
                <a:r>
                  <a:rPr lang="en-US" sz="2800" dirty="0"/>
                  <a:t>Use tree based aggregation, add noise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Arm selection strategy: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𝑝𝑟𝑖𝑣𝑎𝑡𝑒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𝑝𝑟𝑖𝑣𝑎𝑡𝑒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Regret: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  <m: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func>
                          </m:e>
                        </m:rad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Also showed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matched</a:t>
                </a:r>
                <a:r>
                  <a:rPr lang="en-US" sz="2800" dirty="0"/>
                  <a:t> gap-dependent lower bound</a:t>
                </a:r>
              </a:p>
              <a:p>
                <a:pPr lvl="1"/>
                <a:r>
                  <a:rPr lang="en-US" sz="2400" dirty="0"/>
                  <a:t>Constructing the lower bound based on definition of privacy for context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05211-A661-4C98-BF53-BD1BF4E5B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358072" cy="4667250"/>
              </a:xfrm>
              <a:blipFill>
                <a:blip r:embed="rId2"/>
                <a:stretch>
                  <a:fillRect l="-1491" t="-2872" r="-1988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A9C1-83D5-47A2-8CB6-F8CA2693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7C4F76-F7BC-4203-ABCA-B2A055FF9E07}"/>
              </a:ext>
            </a:extLst>
          </p:cNvPr>
          <p:cNvGrpSpPr/>
          <p:nvPr/>
        </p:nvGrpSpPr>
        <p:grpSpPr>
          <a:xfrm>
            <a:off x="8334263" y="2693390"/>
            <a:ext cx="3393610" cy="1471220"/>
            <a:chOff x="5043565" y="5262132"/>
            <a:chExt cx="3393610" cy="1471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5D8B37-46C2-41B9-8DC3-15C17310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073" y="5602027"/>
              <a:ext cx="3015024" cy="3410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FDA0D5-5A6A-4B76-8037-4094750D9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4138" y="5992138"/>
              <a:ext cx="2551056" cy="333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C3F84F-DCF2-4464-A226-D657FBE3E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8637" y="6373067"/>
              <a:ext cx="1326191" cy="3133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84F4FA-06E1-4D5D-A16E-D470AF699CA9}"/>
                </a:ext>
              </a:extLst>
            </p:cNvPr>
            <p:cNvSpPr txBox="1"/>
            <p:nvPr/>
          </p:nvSpPr>
          <p:spPr>
            <a:xfrm>
              <a:off x="5043565" y="5262132"/>
              <a:ext cx="3393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 of LinUCB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981FC0-D89D-4A02-875B-203C37D0F0F3}"/>
                </a:ext>
              </a:extLst>
            </p:cNvPr>
            <p:cNvSpPr/>
            <p:nvPr/>
          </p:nvSpPr>
          <p:spPr>
            <a:xfrm>
              <a:off x="5043565" y="5271196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455E67-F11B-4041-8A9D-686D1B37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5726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B266-001C-4D7A-9930-57EE87F0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differential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81EC9-1DFC-4693-99DD-BCFAADFD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DP: user sent data to center, center add noise to the </a:t>
            </a:r>
            <a:r>
              <a:rPr lang="en-US" sz="2800" dirty="0">
                <a:solidFill>
                  <a:srgbClr val="FF0000"/>
                </a:solidFill>
              </a:rPr>
              <a:t>aggregated</a:t>
            </a:r>
            <a:r>
              <a:rPr lang="en-US" sz="2800" dirty="0"/>
              <a:t> result</a:t>
            </a:r>
          </a:p>
          <a:p>
            <a:pPr lvl="1"/>
            <a:r>
              <a:rPr lang="en-US" sz="2400" dirty="0"/>
              <a:t>Concerns: </a:t>
            </a:r>
            <a:r>
              <a:rPr lang="en-US" sz="2400" dirty="0">
                <a:solidFill>
                  <a:srgbClr val="FF0000"/>
                </a:solidFill>
              </a:rPr>
              <a:t>Data communication </a:t>
            </a:r>
            <a:r>
              <a:rPr lang="en-US" sz="2400" dirty="0"/>
              <a:t>or even the </a:t>
            </a:r>
            <a:r>
              <a:rPr lang="en-US" sz="2400" dirty="0">
                <a:solidFill>
                  <a:srgbClr val="FF0000"/>
                </a:solidFill>
              </a:rPr>
              <a:t>center</a:t>
            </a:r>
            <a:r>
              <a:rPr lang="en-US" sz="2400" dirty="0"/>
              <a:t> can be compromised</a:t>
            </a:r>
          </a:p>
          <a:p>
            <a:r>
              <a:rPr lang="en-US" sz="2800" dirty="0"/>
              <a:t>LDP: Data is randomized on the </a:t>
            </a:r>
            <a:r>
              <a:rPr lang="en-US" sz="2800" dirty="0">
                <a:solidFill>
                  <a:srgbClr val="FF0000"/>
                </a:solidFill>
              </a:rPr>
              <a:t>user side </a:t>
            </a:r>
            <a:r>
              <a:rPr lang="en-US" sz="2800" dirty="0"/>
              <a:t>before sent to aggregator</a:t>
            </a:r>
          </a:p>
          <a:p>
            <a:r>
              <a:rPr lang="en-US" sz="2800" dirty="0"/>
              <a:t>LDP is a stronger privacy definition</a:t>
            </a:r>
          </a:p>
          <a:p>
            <a:pPr lvl="1"/>
            <a:r>
              <a:rPr lang="en-US" sz="2400" dirty="0"/>
              <a:t>Larger cost / regret is expected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1D398-B12C-49AA-BCCF-0F2650D2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F995D9-9FB4-4BFF-A7FC-136B8B04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5CA45E-AFA1-4354-8011-B59DB9E52A47}"/>
              </a:ext>
            </a:extLst>
          </p:cNvPr>
          <p:cNvGrpSpPr/>
          <p:nvPr/>
        </p:nvGrpSpPr>
        <p:grpSpPr>
          <a:xfrm>
            <a:off x="3581400" y="4436924"/>
            <a:ext cx="4768360" cy="1919426"/>
            <a:chOff x="2840267" y="4051068"/>
            <a:chExt cx="6702879" cy="2698135"/>
          </a:xfrm>
        </p:grpSpPr>
        <p:pic>
          <p:nvPicPr>
            <p:cNvPr id="8" name="Picture 2" descr="mage result for robot icon">
              <a:extLst>
                <a:ext uri="{FF2B5EF4-FFF2-40B4-BE49-F238E27FC236}">
                  <a16:creationId xmlns:a16="http://schemas.microsoft.com/office/drawing/2014/main" id="{452512EB-CEE4-477E-B322-56B7326F1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58" y="4051068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DAD5D4-1E08-426C-BD82-C0DF14CAB2C4}"/>
                </a:ext>
              </a:extLst>
            </p:cNvPr>
            <p:cNvGrpSpPr/>
            <p:nvPr/>
          </p:nvGrpSpPr>
          <p:grpSpPr>
            <a:xfrm>
              <a:off x="6094580" y="4440187"/>
              <a:ext cx="1402504" cy="1955253"/>
              <a:chOff x="6097293" y="3125876"/>
              <a:chExt cx="1402504" cy="192024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5D94C2B-4CC8-44C3-BF8F-00CD15739275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FEF5854-6ACB-4F74-A041-A61AAAB7112E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1581AA2-4C61-49BD-A550-9AC87307B4C2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32D6E5-6D2B-4EF5-82A0-66957D0F8B7A}"/>
                </a:ext>
              </a:extLst>
            </p:cNvPr>
            <p:cNvGrpSpPr/>
            <p:nvPr/>
          </p:nvGrpSpPr>
          <p:grpSpPr>
            <a:xfrm rot="10800000">
              <a:off x="3880970" y="4443997"/>
              <a:ext cx="1402504" cy="1955253"/>
              <a:chOff x="6097293" y="3125876"/>
              <a:chExt cx="1402504" cy="192024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B20EB19-7245-405E-97EA-92279A05491A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EEF5DBC-4698-49F5-BEB7-F59F9EE20598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30857B9-542F-4FF2-A7BC-B721D5B1F5A7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EBD60D-0618-44B7-A368-8C9C2D021612}"/>
                </a:ext>
              </a:extLst>
            </p:cNvPr>
            <p:cNvGrpSpPr/>
            <p:nvPr/>
          </p:nvGrpSpPr>
          <p:grpSpPr>
            <a:xfrm>
              <a:off x="5322874" y="6041676"/>
              <a:ext cx="732306" cy="707527"/>
              <a:chOff x="6229302" y="3351336"/>
              <a:chExt cx="1215992" cy="123105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7215B6E-497B-4A59-93B5-CA7268EE1181}"/>
                  </a:ext>
                </a:extLst>
              </p:cNvPr>
              <p:cNvSpPr/>
              <p:nvPr/>
            </p:nvSpPr>
            <p:spPr>
              <a:xfrm>
                <a:off x="6229302" y="3351336"/>
                <a:ext cx="1215992" cy="1231053"/>
              </a:xfrm>
              <a:prstGeom prst="ellipse">
                <a:avLst/>
              </a:prstGeom>
              <a:solidFill>
                <a:srgbClr val="FF2600">
                  <a:alpha val="12941"/>
                </a:srgbClr>
              </a:solidFill>
              <a:ln>
                <a:solidFill>
                  <a:srgbClr val="FF0000">
                    <a:alpha val="549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F7C34A9-571D-4407-B20F-3B8603065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034" y="3556271"/>
                <a:ext cx="801637" cy="80163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FE25AA-F56F-43D2-86E6-17CB06740CD4}"/>
                    </a:ext>
                  </a:extLst>
                </p:cNvPr>
                <p:cNvSpPr txBox="1"/>
                <p:nvPr/>
              </p:nvSpPr>
              <p:spPr>
                <a:xfrm>
                  <a:off x="2840267" y="5158999"/>
                  <a:ext cx="949553" cy="7354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ea typeface="Gill Sans Light" charset="0"/>
                      <a:cs typeface="Gill Sans Light" charset="0"/>
                    </a:rPr>
                    <a:t>Reward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>
                    <a:ea typeface="Gill Sans Light" charset="0"/>
                    <a:cs typeface="Gill Sans Light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FE25AA-F56F-43D2-86E6-17CB06740C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267" y="5158999"/>
                  <a:ext cx="949553" cy="735490"/>
                </a:xfrm>
                <a:prstGeom prst="rect">
                  <a:avLst/>
                </a:prstGeom>
                <a:blipFill>
                  <a:blip r:embed="rId4"/>
                  <a:stretch>
                    <a:fillRect l="-2727" t="-2326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D16D44-3164-492D-9FAE-BECED5A9A1B9}"/>
                </a:ext>
              </a:extLst>
            </p:cNvPr>
            <p:cNvSpPr txBox="1"/>
            <p:nvPr/>
          </p:nvSpPr>
          <p:spPr>
            <a:xfrm>
              <a:off x="7509566" y="5098762"/>
              <a:ext cx="2033580" cy="7354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ea typeface="Gill Sans Light" charset="0"/>
                  <a:cs typeface="Gill Sans Light" charset="0"/>
                </a:rPr>
                <a:t>Private recommendation</a:t>
              </a:r>
              <a:endParaRPr lang="en-US" sz="1400" dirty="0">
                <a:ea typeface="Gill Sans Light" charset="0"/>
                <a:cs typeface="Gill Sans Light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7ACB56-1F21-4F6A-A2B2-DF6C1CD9315C}"/>
                  </a:ext>
                </a:extLst>
              </p:cNvPr>
              <p:cNvSpPr txBox="1"/>
              <p:nvPr/>
            </p:nvSpPr>
            <p:spPr>
              <a:xfrm>
                <a:off x="3347732" y="5225095"/>
                <a:ext cx="93705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ea typeface="Gill Sans Light" charset="0"/>
                    <a:cs typeface="Gill Sans Light" charset="0"/>
                  </a:rPr>
                  <a:t>Private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ea typeface="Gill Sans Light" charset="0"/>
                  <a:cs typeface="Gill Sans Light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7ACB56-1F21-4F6A-A2B2-DF6C1CD93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732" y="5225095"/>
                <a:ext cx="937051" cy="523220"/>
              </a:xfrm>
              <a:prstGeom prst="rect">
                <a:avLst/>
              </a:prstGeom>
              <a:blipFill>
                <a:blip r:embed="rId5"/>
                <a:stretch>
                  <a:fillRect l="-1948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9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7AA9-A85E-4AC5-A98C-5B9659F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with local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0A280-7754-485A-91BA-F5592754B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LDP-UCB-Laplace [RZLS20]</a:t>
                </a:r>
              </a:p>
              <a:p>
                <a:pPr lvl="1"/>
                <a:r>
                  <a:rPr lang="en-US" dirty="0"/>
                  <a:t>User sends noisy feedback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server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Arm selection strategy: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𝐶𝐵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Additional confidence term for exploration in private setting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Regret: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0A280-7754-485A-91BA-F5592754B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2898F-E80B-42DC-AA68-68DC6CB5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4562ED-F752-40AD-8325-5C0248BB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65248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CD39-3BBB-4F09-A027-0B824D33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2FDC-FF9F-421D-8595-B3EFA15C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18764" cy="4351338"/>
          </a:xfrm>
        </p:spPr>
        <p:txBody>
          <a:bodyPr>
            <a:normAutofit/>
          </a:bodyPr>
          <a:lstStyle/>
          <a:p>
            <a:r>
              <a:rPr lang="en-US" sz="2800" dirty="0"/>
              <a:t>Machine Bias – an important topic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dirty="0"/>
              <a:t>Research of bias in data , model, algorithm etc.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CN" dirty="0"/>
              <a:t>E.g., discriminatory treatment of subpopulations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altLang="zh-CN" dirty="0"/>
              <a:t>n</a:t>
            </a:r>
            <a:r>
              <a:rPr lang="en-US" dirty="0"/>
              <a:t>eed to </a:t>
            </a:r>
            <a:r>
              <a:rPr lang="en-US" altLang="zh-CN" dirty="0"/>
              <a:t>e</a:t>
            </a:r>
            <a:r>
              <a:rPr lang="en-US" dirty="0"/>
              <a:t>xplore</a:t>
            </a:r>
            <a:endParaRPr lang="en-US" sz="2800" dirty="0"/>
          </a:p>
          <a:p>
            <a:r>
              <a:rPr lang="en-US" sz="2800" dirty="0"/>
              <a:t>Fairness guarantee during online decision making (bandits)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672-345A-4931-B160-64E6FDE3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 descr="https://static.propublica.org/projects/algorithmic-bias/assets/img/generated/opener-b-crop-2400*1350-00796e.jpg">
            <a:extLst>
              <a:ext uri="{FF2B5EF4-FFF2-40B4-BE49-F238E27FC236}">
                <a16:creationId xmlns:a16="http://schemas.microsoft.com/office/drawing/2014/main" id="{2AA79297-46AA-4402-A02B-91803483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232" y="2940637"/>
            <a:ext cx="1593129" cy="8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4CCCA-66D4-445A-B0F0-B2CD52104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70" y="2482321"/>
            <a:ext cx="1593130" cy="46282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88BF7D-2931-4446-A168-4FF069B1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9078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688F-FB99-4458-A9C6-495346DA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Weakly meritocratic fairness [JKMNR16]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32DCD-5D68-4992-A6D0-EBA9272641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870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Fairness definition: if reward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𝑝𝑢𝑙𝑙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𝑝𝑢𝑙𝑙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A fair bandits should never favor a worse arm 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any round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Prefect strategy</a:t>
                </a:r>
                <a:r>
                  <a:rPr lang="en-US" sz="2400" dirty="0"/>
                  <a:t> is fair: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𝑝𝑢𝑙𝑙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2400" dirty="0"/>
                  <a:t> -- but we don’t which arm is perfect at the beginning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Uniformly random</a:t>
                </a:r>
                <a:r>
                  <a:rPr lang="en-US" sz="2400" dirty="0"/>
                  <a:t> is fair: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𝑝𝑢𝑙𝑙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-- Linear regret</a:t>
                </a:r>
              </a:p>
              <a:p>
                <a:pPr lvl="1"/>
                <a:r>
                  <a:rPr lang="en-US" sz="2400" dirty="0"/>
                  <a:t>Somewhere in between?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32DCD-5D68-4992-A6D0-EBA927264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87000" cy="4351338"/>
              </a:xfrm>
              <a:blipFill>
                <a:blip r:embed="rId2"/>
                <a:stretch>
                  <a:fillRect l="-1067" t="-224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A4D56-A5BE-40FA-91DC-4A03CF80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15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646446-FA64-4EAE-90BE-EAD7AE47C232}"/>
              </a:ext>
            </a:extLst>
          </p:cNvPr>
          <p:cNvGrpSpPr/>
          <p:nvPr/>
        </p:nvGrpSpPr>
        <p:grpSpPr>
          <a:xfrm>
            <a:off x="2583936" y="4416365"/>
            <a:ext cx="6026664" cy="2387932"/>
            <a:chOff x="2145510" y="4387538"/>
            <a:chExt cx="6026664" cy="23879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DABB3E-C8C6-4473-AB74-57FFDBF49D61}"/>
                </a:ext>
              </a:extLst>
            </p:cNvPr>
            <p:cNvSpPr/>
            <p:nvPr/>
          </p:nvSpPr>
          <p:spPr>
            <a:xfrm>
              <a:off x="5714297" y="5567605"/>
              <a:ext cx="4395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EE75AE-975A-4EDD-B70A-ACF62FB8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0369" y="6451182"/>
              <a:ext cx="344263" cy="29210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0B148B-A5C2-4F40-A64E-81A7F713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3408" y="6521971"/>
              <a:ext cx="333688" cy="2534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8954242-5EF0-4B69-ACA3-076A6EA71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4308" y="6457532"/>
              <a:ext cx="476253" cy="285752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DF62B9F-7D05-434F-958B-BD3764A7C156}"/>
                </a:ext>
              </a:extLst>
            </p:cNvPr>
            <p:cNvCxnSpPr/>
            <p:nvPr/>
          </p:nvCxnSpPr>
          <p:spPr>
            <a:xfrm flipH="1">
              <a:off x="2584175" y="4792593"/>
              <a:ext cx="0" cy="15770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45318F9-388C-457B-A5E1-AC15929A979A}"/>
                </a:ext>
              </a:extLst>
            </p:cNvPr>
            <p:cNvCxnSpPr/>
            <p:nvPr/>
          </p:nvCxnSpPr>
          <p:spPr>
            <a:xfrm flipV="1">
              <a:off x="2584174" y="6356350"/>
              <a:ext cx="558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5AD948-7914-4022-B3A1-4FFB629C8BB8}"/>
                </a:ext>
              </a:extLst>
            </p:cNvPr>
            <p:cNvSpPr txBox="1"/>
            <p:nvPr/>
          </p:nvSpPr>
          <p:spPr>
            <a:xfrm rot="16200000">
              <a:off x="1722784" y="4810264"/>
              <a:ext cx="1214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Reward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DA78A55-1E02-4475-9EA5-A92610B13773}"/>
                </a:ext>
              </a:extLst>
            </p:cNvPr>
            <p:cNvGrpSpPr/>
            <p:nvPr/>
          </p:nvGrpSpPr>
          <p:grpSpPr>
            <a:xfrm>
              <a:off x="2676940" y="5195057"/>
              <a:ext cx="4588563" cy="754725"/>
              <a:chOff x="2411896" y="4042395"/>
              <a:chExt cx="4588563" cy="75472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023C2E7-6D9E-4606-A2B7-DB43B1208CCC}"/>
                  </a:ext>
                </a:extLst>
              </p:cNvPr>
              <p:cNvGrpSpPr/>
              <p:nvPr/>
            </p:nvGrpSpPr>
            <p:grpSpPr>
              <a:xfrm>
                <a:off x="3794539" y="4404670"/>
                <a:ext cx="528981" cy="340667"/>
                <a:chOff x="3794539" y="4404670"/>
                <a:chExt cx="528981" cy="340667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38F81F68-4034-4673-B9C2-8AD08A5870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94539" y="4404670"/>
                  <a:ext cx="295673" cy="340667"/>
                </a:xfrm>
                <a:prstGeom prst="rect">
                  <a:avLst/>
                </a:prstGeom>
              </p:spPr>
            </p:pic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E11A692-B82E-491E-9B16-55F54F0D9A19}"/>
                    </a:ext>
                  </a:extLst>
                </p:cNvPr>
                <p:cNvCxnSpPr/>
                <p:nvPr/>
              </p:nvCxnSpPr>
              <p:spPr>
                <a:xfrm>
                  <a:off x="4094920" y="4461565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B4107A7-14B4-45B3-8AF5-C62A88A635D8}"/>
                  </a:ext>
                </a:extLst>
              </p:cNvPr>
              <p:cNvGrpSpPr/>
              <p:nvPr/>
            </p:nvGrpSpPr>
            <p:grpSpPr>
              <a:xfrm>
                <a:off x="6455533" y="4456940"/>
                <a:ext cx="544926" cy="340180"/>
                <a:chOff x="6455533" y="4456940"/>
                <a:chExt cx="544926" cy="340180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F3850153-8E85-4DAD-9EEC-425D7A97A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55533" y="4456940"/>
                  <a:ext cx="364920" cy="340180"/>
                </a:xfrm>
                <a:prstGeom prst="rect">
                  <a:avLst/>
                </a:prstGeom>
              </p:spPr>
            </p:pic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7AB4370-32E5-48AB-B7EC-4B811A6533D6}"/>
                    </a:ext>
                  </a:extLst>
                </p:cNvPr>
                <p:cNvCxnSpPr/>
                <p:nvPr/>
              </p:nvCxnSpPr>
              <p:spPr>
                <a:xfrm>
                  <a:off x="6771859" y="4514574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45F2805-3A87-42A4-AE75-B4212D24BEB7}"/>
                  </a:ext>
                </a:extLst>
              </p:cNvPr>
              <p:cNvGrpSpPr/>
              <p:nvPr/>
            </p:nvGrpSpPr>
            <p:grpSpPr>
              <a:xfrm>
                <a:off x="2411896" y="4042395"/>
                <a:ext cx="528982" cy="352286"/>
                <a:chOff x="2411896" y="4042395"/>
                <a:chExt cx="528982" cy="352286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175E5D0-5B60-4C94-8A5C-0E78BDF5EF3A}"/>
                    </a:ext>
                  </a:extLst>
                </p:cNvPr>
                <p:cNvCxnSpPr/>
                <p:nvPr/>
              </p:nvCxnSpPr>
              <p:spPr>
                <a:xfrm>
                  <a:off x="2712278" y="4099339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C580BCAE-8AF4-44EF-97FA-38AA474045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11896" y="4042395"/>
                  <a:ext cx="272523" cy="35228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89BA7A-BD59-41B9-8298-40B7156B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666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E7CD-57E4-4DCE-87E4-8867AC33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FairUCB</a:t>
            </a:r>
            <a:r>
              <a:rPr lang="en-US" dirty="0"/>
              <a:t> [JKMR16]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F48F-E3E4-4E3B-879C-5956376F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Idea: </a:t>
            </a:r>
            <a:r>
              <a:rPr lang="en-US" sz="2800" dirty="0">
                <a:solidFill>
                  <a:srgbClr val="FF0000"/>
                </a:solidFill>
              </a:rPr>
              <a:t>uniformly</a:t>
            </a:r>
            <a:r>
              <a:rPr lang="en-US" sz="2800" dirty="0"/>
              <a:t> pull arm within the first </a:t>
            </a:r>
            <a:r>
              <a:rPr lang="en-US" sz="2800" dirty="0">
                <a:solidFill>
                  <a:srgbClr val="FF0000"/>
                </a:solidFill>
              </a:rPr>
              <a:t>confidence interval chain</a:t>
            </a:r>
          </a:p>
          <a:p>
            <a:pPr lvl="1"/>
            <a:r>
              <a:rPr lang="en-US" sz="2400" dirty="0"/>
              <a:t>Start from the largest UCB, find overlapped confidence intervals</a:t>
            </a:r>
          </a:p>
          <a:p>
            <a:r>
              <a:rPr lang="en-US" sz="2800" dirty="0"/>
              <a:t>Guaranteed fairness at every step with high probability</a:t>
            </a:r>
          </a:p>
          <a:p>
            <a:r>
              <a:rPr lang="en-US" sz="2800" dirty="0"/>
              <a:t>Regret: 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0DCE3-ECD3-43D6-AF32-973579AC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E63BA2-C905-4A04-93EB-82137D051884}"/>
              </a:ext>
            </a:extLst>
          </p:cNvPr>
          <p:cNvGrpSpPr/>
          <p:nvPr/>
        </p:nvGrpSpPr>
        <p:grpSpPr>
          <a:xfrm>
            <a:off x="3434567" y="4329788"/>
            <a:ext cx="274320" cy="365813"/>
            <a:chOff x="3362702" y="4360344"/>
            <a:chExt cx="274320" cy="5799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EB1EC-8BCF-4F7B-B917-D5DBD9256183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6C36AD-8D3E-40E1-AC76-DC2ECCE98532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6EA8157-3F78-44D5-A064-D47F8A3D12D9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A8AB84-E86B-4B6B-B122-61A40A7E3707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D845CE2-C5EB-4486-92B9-C68E97AB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24" y="6365007"/>
            <a:ext cx="344263" cy="2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A8F31F-3BC3-4B3E-B7DC-B0E7A9B6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19" y="6365007"/>
            <a:ext cx="476253" cy="2857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3E5108-F547-474A-A7A9-0B0D6F5BE267}"/>
              </a:ext>
            </a:extLst>
          </p:cNvPr>
          <p:cNvCxnSpPr>
            <a:cxnSpLocks/>
          </p:cNvCxnSpPr>
          <p:nvPr/>
        </p:nvCxnSpPr>
        <p:spPr>
          <a:xfrm>
            <a:off x="2968486" y="4344626"/>
            <a:ext cx="1" cy="19324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3621FF-D470-4350-8A67-107CD91F5832}"/>
              </a:ext>
            </a:extLst>
          </p:cNvPr>
          <p:cNvCxnSpPr/>
          <p:nvPr/>
        </p:nvCxnSpPr>
        <p:spPr>
          <a:xfrm flipV="1">
            <a:off x="2968486" y="6263825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DCD407-5E64-4324-92AE-6B0ED3573A42}"/>
              </a:ext>
            </a:extLst>
          </p:cNvPr>
          <p:cNvSpPr txBox="1"/>
          <p:nvPr/>
        </p:nvSpPr>
        <p:spPr>
          <a:xfrm rot="16200000">
            <a:off x="2107096" y="4717739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75E7F8-2E7F-47A5-960A-DE18DCE1FE84}"/>
              </a:ext>
            </a:extLst>
          </p:cNvPr>
          <p:cNvGrpSpPr/>
          <p:nvPr/>
        </p:nvGrpSpPr>
        <p:grpSpPr>
          <a:xfrm>
            <a:off x="3974224" y="4483774"/>
            <a:ext cx="274320" cy="708617"/>
            <a:chOff x="3362702" y="4360344"/>
            <a:chExt cx="274320" cy="57997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68E438F-F6A0-422C-961B-BD4830FDD248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81D99D-6F58-4324-9B91-C5FCCCCACCC7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CD666E7-3B5F-46CB-8AE5-B99E85A3E1FE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CDFCE4E-6AE1-4FBC-BD4A-69DF18B38AAE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55C0BA7-32F7-447E-BA86-53995F07366E}"/>
              </a:ext>
            </a:extLst>
          </p:cNvPr>
          <p:cNvGrpSpPr/>
          <p:nvPr/>
        </p:nvGrpSpPr>
        <p:grpSpPr>
          <a:xfrm>
            <a:off x="4634284" y="5101296"/>
            <a:ext cx="274320" cy="306363"/>
            <a:chOff x="3362702" y="4360344"/>
            <a:chExt cx="274320" cy="57997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5BB78F-7608-4DA9-96E5-5545773AC36C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01242FE-4FC9-4D4E-A58F-CE30D025275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11D36C3-6E29-4D9A-9B1D-1499D3224535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97A0509-719F-42FF-A880-9B7DB6D80D87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5A87E5-170D-4F98-8E3F-9D1609E69476}"/>
              </a:ext>
            </a:extLst>
          </p:cNvPr>
          <p:cNvGrpSpPr/>
          <p:nvPr/>
        </p:nvGrpSpPr>
        <p:grpSpPr>
          <a:xfrm>
            <a:off x="5107241" y="4926559"/>
            <a:ext cx="274320" cy="411977"/>
            <a:chOff x="3362702" y="4360344"/>
            <a:chExt cx="274320" cy="5799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4F29ED3-C084-45FC-9F78-F60A509C441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DD8D393-27F6-409A-91E7-0BB054AA0B6A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C28D310-1B60-4A1E-A1AE-D8B4BCF659FE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9E01178-B2F8-4B18-AE98-FBB5EB25C17A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E05CE3-F1D6-4545-9AC3-DEA35A23CA0C}"/>
              </a:ext>
            </a:extLst>
          </p:cNvPr>
          <p:cNvGrpSpPr/>
          <p:nvPr/>
        </p:nvGrpSpPr>
        <p:grpSpPr>
          <a:xfrm>
            <a:off x="6855470" y="5557200"/>
            <a:ext cx="274320" cy="329547"/>
            <a:chOff x="3362702" y="4360344"/>
            <a:chExt cx="274320" cy="5799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3B55EB-5932-4963-A2DB-2FA951F414F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A922F2E-8FB5-4A9D-A160-DB98A9A6C74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E539EAB-D352-4C0C-84EE-E30540FDE98D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86C015C-0D81-4120-82A8-9E8176855C1F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CF50E5-97AC-46F6-A89F-8895D2A8BB8D}"/>
              </a:ext>
            </a:extLst>
          </p:cNvPr>
          <p:cNvGrpSpPr/>
          <p:nvPr/>
        </p:nvGrpSpPr>
        <p:grpSpPr>
          <a:xfrm>
            <a:off x="7352426" y="5603584"/>
            <a:ext cx="274320" cy="559057"/>
            <a:chOff x="3362702" y="4360344"/>
            <a:chExt cx="274320" cy="5799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9F689-9162-4832-BB91-FF991808DA85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03A0F5A-87F2-40F5-BF62-23856EE7AA21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C6AB7C4-DD70-464B-9EBD-DC43C672A147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E453D16-EAB4-4085-B682-4E6FB4FD9A41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1444FC-EFA6-467A-8847-B0BEA9FCD2A5}"/>
              </a:ext>
            </a:extLst>
          </p:cNvPr>
          <p:cNvGrpSpPr/>
          <p:nvPr/>
        </p:nvGrpSpPr>
        <p:grpSpPr>
          <a:xfrm>
            <a:off x="7803292" y="5758481"/>
            <a:ext cx="274320" cy="329547"/>
            <a:chOff x="3362702" y="4360344"/>
            <a:chExt cx="274320" cy="57997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8F256E1-B923-4FB9-AA05-F7997C020C6F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C58BA13-7EDE-43A3-BBD0-7CC99021D995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8B84B43-61AE-407E-AB7E-8962AF248A32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4489DC5-D223-49C3-9EFB-A6E59110693A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D917C07-CC06-4043-A63B-A9363FEF903E}"/>
              </a:ext>
            </a:extLst>
          </p:cNvPr>
          <p:cNvCxnSpPr>
            <a:cxnSpLocks/>
          </p:cNvCxnSpPr>
          <p:nvPr/>
        </p:nvCxnSpPr>
        <p:spPr>
          <a:xfrm>
            <a:off x="2968486" y="5443536"/>
            <a:ext cx="5525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B386D9F-2EA4-4009-A9B8-2DF774C5C676}"/>
              </a:ext>
            </a:extLst>
          </p:cNvPr>
          <p:cNvSpPr/>
          <p:nvPr/>
        </p:nvSpPr>
        <p:spPr>
          <a:xfrm>
            <a:off x="5947978" y="541705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C31227-358B-44DF-BABF-BD4E58A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177CC-AF6B-4E81-B35F-2F992BA09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686" y="3111386"/>
            <a:ext cx="2418137" cy="7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A8B5-2073-4F12-B215-5AE5B01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255D7-3CE3-4E94-9065-6412166400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Regret Lower Bound for bandits with privacy guarantee</a:t>
                </a:r>
              </a:p>
              <a:p>
                <a:pPr lvl="1"/>
                <a:r>
                  <a:rPr lang="en-US" sz="2400" dirty="0"/>
                  <a:t>What is the minimum noise and regret to achieve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-DP/LDP?</a:t>
                </a:r>
              </a:p>
              <a:p>
                <a:r>
                  <a:rPr lang="en-US" sz="2800" dirty="0"/>
                  <a:t>Calibrate privacy and fairness with problem-dependent structure </a:t>
                </a:r>
              </a:p>
              <a:p>
                <a:pPr lvl="1"/>
                <a:r>
                  <a:rPr lang="en-US" sz="2400" dirty="0"/>
                  <a:t>Collaborative Bandits</a:t>
                </a:r>
              </a:p>
              <a:p>
                <a:pPr lvl="1"/>
                <a:r>
                  <a:rPr lang="en-US" sz="2400" dirty="0"/>
                  <a:t>Low-rank structure</a:t>
                </a:r>
              </a:p>
              <a:p>
                <a:r>
                  <a:rPr lang="en-US" sz="2800" dirty="0"/>
                  <a:t>Other fairness definition for exploration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255D7-3CE3-4E94-9065-6412166400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82775-6177-4A8D-ABB6-224215A8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A8B178-DD7B-4039-A95F-7ECD4E66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4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0766-1004-4D12-970D-DCE543D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B123-E251-47C9-AB28-44E536D8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[BZH06] </a:t>
            </a:r>
            <a:r>
              <a:rPr lang="en-US" sz="1600" dirty="0" err="1"/>
              <a:t>Barbaro</a:t>
            </a:r>
            <a:r>
              <a:rPr lang="en-US" sz="1600" dirty="0"/>
              <a:t>, M., Zeller, T., &amp; Hansell, S. (2006). A face is exposed for AOL searcher no. 4417749. New York Times, 9(2008), 8.</a:t>
            </a:r>
          </a:p>
          <a:p>
            <a:pPr marL="0" indent="0">
              <a:buNone/>
            </a:pPr>
            <a:r>
              <a:rPr lang="en-US" sz="1600" dirty="0"/>
              <a:t>[NS08] Narayanan, A., &amp; </a:t>
            </a:r>
            <a:r>
              <a:rPr lang="en-US" sz="1600" dirty="0" err="1"/>
              <a:t>Shmatikov</a:t>
            </a:r>
            <a:r>
              <a:rPr lang="en-US" sz="1600" dirty="0"/>
              <a:t>, V. (2008, May). Robust de-anonymization of large sparse datasets. In 2008 IEEE Symposium on Security and Privacy (</a:t>
            </a:r>
            <a:r>
              <a:rPr lang="en-US" sz="1600" dirty="0" err="1"/>
              <a:t>sp</a:t>
            </a:r>
            <a:r>
              <a:rPr lang="en-US" sz="1600" dirty="0"/>
              <a:t> 2008) (pp. 111-125). IEEE.</a:t>
            </a:r>
          </a:p>
          <a:p>
            <a:pPr marL="0" indent="0">
              <a:buNone/>
            </a:pPr>
            <a:r>
              <a:rPr lang="en-US" sz="1600" dirty="0"/>
              <a:t>[Dwo06] </a:t>
            </a:r>
            <a:r>
              <a:rPr lang="en-US" sz="1600" dirty="0" err="1"/>
              <a:t>Dwork</a:t>
            </a:r>
            <a:r>
              <a:rPr lang="en-US" sz="1600" dirty="0"/>
              <a:t>, C. (2006, July). Differential privacy. In Proceedings of the 33rd international conference on Automata, Languages and Programming-Volume Part II (pp. 1-12). Springer-Verlag.</a:t>
            </a:r>
          </a:p>
          <a:p>
            <a:pPr marL="0" indent="0">
              <a:buNone/>
            </a:pPr>
            <a:r>
              <a:rPr lang="en-US" sz="1600" dirty="0"/>
              <a:t>[Ngu19] Nguyen, A (2019). Understanding Differential </a:t>
            </a:r>
            <a:r>
              <a:rPr lang="en-US" sz="1600" dirty="0" err="1"/>
              <a:t>Privacy.Towards</a:t>
            </a:r>
            <a:r>
              <a:rPr lang="en-US" sz="1600" dirty="0"/>
              <a:t> Data Science. towardsdatascience.com/understanding-differential-privacy-85ce191e198a.</a:t>
            </a:r>
          </a:p>
          <a:p>
            <a:pPr marL="0" indent="0">
              <a:buNone/>
            </a:pPr>
            <a:r>
              <a:rPr lang="en-US" sz="1600" dirty="0"/>
              <a:t>[CSS10] Chan, T. H., Shi, E., &amp; Song, D. (2010, July). Private and continual release of statistics. In International Colloquium on Automata, Languages, and Programming (pp. 405-417). Springer, Berlin, Heidelberg.</a:t>
            </a:r>
          </a:p>
          <a:p>
            <a:pPr marL="0" indent="0">
              <a:buNone/>
            </a:pPr>
            <a:r>
              <a:rPr lang="en-US" sz="1600" dirty="0"/>
              <a:t>[DNPR10] </a:t>
            </a:r>
            <a:r>
              <a:rPr lang="en-US" sz="1600" dirty="0" err="1"/>
              <a:t>Dwork</a:t>
            </a:r>
            <a:r>
              <a:rPr lang="en-US" sz="1600" dirty="0"/>
              <a:t>, C., </a:t>
            </a:r>
            <a:r>
              <a:rPr lang="en-US" sz="1600" dirty="0" err="1"/>
              <a:t>Naor</a:t>
            </a:r>
            <a:r>
              <a:rPr lang="en-US" sz="1600" dirty="0"/>
              <a:t>, M., </a:t>
            </a:r>
            <a:r>
              <a:rPr lang="en-US" sz="1600" dirty="0" err="1"/>
              <a:t>Pitassi</a:t>
            </a:r>
            <a:r>
              <a:rPr lang="en-US" sz="1600" dirty="0"/>
              <a:t>, T., &amp; </a:t>
            </a:r>
            <a:r>
              <a:rPr lang="en-US" sz="1600" dirty="0" err="1"/>
              <a:t>Rothblum</a:t>
            </a:r>
            <a:r>
              <a:rPr lang="en-US" sz="1600" dirty="0"/>
              <a:t>, G. N. (2010, June). Differential privacy under continual observation. In Proceedings of the forty-second ACM symposium on Theory of computing (pp. 715-724).</a:t>
            </a:r>
          </a:p>
          <a:p>
            <a:pPr marL="0" indent="0">
              <a:buNone/>
            </a:pPr>
            <a:r>
              <a:rPr lang="en-US" sz="1600" dirty="0"/>
              <a:t>[MT15] Mishra, N., &amp; </a:t>
            </a:r>
            <a:r>
              <a:rPr lang="en-US" sz="1600" dirty="0" err="1"/>
              <a:t>Thakurta</a:t>
            </a:r>
            <a:r>
              <a:rPr lang="en-US" sz="1600" dirty="0"/>
              <a:t>, A. (2015, July). (Nearly) optimal differentially private stochastic multi-arm bandits. In Proceedings of the Thirty-First Conference on Uncertainty in Artificial Intelligence (pp. 592-601).</a:t>
            </a:r>
          </a:p>
          <a:p>
            <a:pPr marL="0" indent="0">
              <a:buNone/>
            </a:pPr>
            <a:r>
              <a:rPr lang="en-US" sz="1600" dirty="0"/>
              <a:t>[TD16] </a:t>
            </a:r>
            <a:r>
              <a:rPr lang="en-US" sz="1600" dirty="0" err="1"/>
              <a:t>Tossou</a:t>
            </a:r>
            <a:r>
              <a:rPr lang="en-US" sz="1600" dirty="0"/>
              <a:t>, A. C., &amp; </a:t>
            </a:r>
            <a:r>
              <a:rPr lang="en-US" sz="1600" dirty="0" err="1"/>
              <a:t>Dimitrakakis</a:t>
            </a:r>
            <a:r>
              <a:rPr lang="en-US" sz="1600" dirty="0"/>
              <a:t>, C. (2016, March). Algorithms for differentially private multi-armed bandits. In Thirtieth AAAI Conference on Artificial Intelligence.</a:t>
            </a:r>
          </a:p>
          <a:p>
            <a:pPr marL="0" indent="0">
              <a:buNone/>
            </a:pPr>
            <a:r>
              <a:rPr lang="en-US" sz="1600" dirty="0"/>
              <a:t>[SS18] Shariff, R., &amp; </a:t>
            </a:r>
            <a:r>
              <a:rPr lang="en-US" sz="1600" dirty="0" err="1"/>
              <a:t>Sheffet</a:t>
            </a:r>
            <a:r>
              <a:rPr lang="en-US" sz="1600" dirty="0"/>
              <a:t>, O. (2018). Differentially private contextual linear bandits. In Advances in Neural Information Processing Systems (pp. 4296-4306).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003E-C432-4FB7-B95C-A548588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557FE5-B8FB-4044-B6D2-8CDFEB1E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65902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0766-1004-4D12-970D-DCE543D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B123-E251-47C9-AB28-44E536D8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[NR18] Neel, S., &amp; Roth, A. (2018, July). Mitigating Bias in Adaptive Data Gathering via Differential Privacy. In International Conference on Machine Learning (pp. 3720-3729).</a:t>
            </a:r>
          </a:p>
          <a:p>
            <a:pPr marL="0" indent="0">
              <a:buNone/>
            </a:pPr>
            <a:r>
              <a:rPr lang="en-US" sz="1600" dirty="0"/>
              <a:t>[RZLS20] Ren, W., Zhou, X., Liu, J., &amp; Shroff, N. B. (2020). Multi-Armed Bandits with Local Differential Privacy. </a:t>
            </a:r>
            <a:r>
              <a:rPr lang="en-US" sz="1600" dirty="0" err="1"/>
              <a:t>arXiv</a:t>
            </a:r>
            <a:r>
              <a:rPr lang="en-US" sz="1600" dirty="0"/>
              <a:t> preprint arXiv:2007.03121.</a:t>
            </a:r>
          </a:p>
          <a:p>
            <a:pPr marL="0" indent="0">
              <a:buNone/>
            </a:pPr>
            <a:r>
              <a:rPr lang="en-US" sz="1600" dirty="0"/>
              <a:t>[JKMR16] Joseph, M., Kearns, M., Morgenstern, J. H., &amp; Roth, A. (2016). Fairness in learning: Classic and contextual bandits. In Advances in Neural Information Processing Systems (pp. 325-333).</a:t>
            </a:r>
          </a:p>
          <a:p>
            <a:pPr marL="0" indent="0">
              <a:buNone/>
            </a:pPr>
            <a:r>
              <a:rPr lang="en-US" sz="1600" dirty="0"/>
              <a:t>[JKMNR16] Joseph, M., Kearns, M., Morgenstern, J., Neel, S., &amp; Roth, A. (2016). Fair algorithms for infinite and contextual bandits. </a:t>
            </a:r>
            <a:r>
              <a:rPr lang="en-US" sz="1600" dirty="0" err="1"/>
              <a:t>arXiv</a:t>
            </a:r>
            <a:r>
              <a:rPr lang="en-US" sz="1600" dirty="0"/>
              <a:t> preprint arXiv:1610.09559.</a:t>
            </a:r>
          </a:p>
          <a:p>
            <a:pPr marL="0" indent="0">
              <a:buNone/>
            </a:pPr>
            <a:r>
              <a:rPr lang="en-US" sz="1600" dirty="0"/>
              <a:t>[WSLS16] Wu, Y., Shariff, R., Lattimore, T., &amp; </a:t>
            </a:r>
            <a:r>
              <a:rPr lang="en-US" sz="1600" dirty="0" err="1"/>
              <a:t>Szepesvári</a:t>
            </a:r>
            <a:r>
              <a:rPr lang="en-US" sz="1600" dirty="0"/>
              <a:t>, C. (2016, June). Conservative bandits. In International Conference on Machine Learning (pp. 1254-1262).</a:t>
            </a:r>
          </a:p>
          <a:p>
            <a:pPr marL="0" indent="0">
              <a:buNone/>
            </a:pPr>
            <a:r>
              <a:rPr lang="en-US" sz="1600" dirty="0"/>
              <a:t>[KGYR17] </a:t>
            </a:r>
            <a:r>
              <a:rPr lang="en-US" sz="1600" dirty="0" err="1"/>
              <a:t>Kazerouni</a:t>
            </a:r>
            <a:r>
              <a:rPr lang="en-US" sz="1600" dirty="0"/>
              <a:t>, A., </a:t>
            </a:r>
            <a:r>
              <a:rPr lang="en-US" sz="1600" dirty="0" err="1"/>
              <a:t>Ghavamzadeh</a:t>
            </a:r>
            <a:r>
              <a:rPr lang="en-US" sz="1600" dirty="0"/>
              <a:t>, M., </a:t>
            </a:r>
            <a:r>
              <a:rPr lang="en-US" sz="1600" dirty="0" err="1"/>
              <a:t>Yadkori</a:t>
            </a:r>
            <a:r>
              <a:rPr lang="en-US" sz="1600" dirty="0"/>
              <a:t>, Y. A., &amp; Van Roy, B. (2017). Conservative contextual linear bandits. In Advances in Neural Information Processing Systems (pp. 3910-3919).</a:t>
            </a:r>
          </a:p>
          <a:p>
            <a:pPr marL="0" indent="0">
              <a:buNone/>
            </a:pPr>
            <a:r>
              <a:rPr lang="en-US" sz="1600" dirty="0"/>
              <a:t>[AAT19] Amani, S., Alizadeh, M., &amp; </a:t>
            </a:r>
            <a:r>
              <a:rPr lang="en-US" sz="1600" dirty="0" err="1"/>
              <a:t>Thrampoulidis</a:t>
            </a:r>
            <a:r>
              <a:rPr lang="en-US" sz="1600" dirty="0"/>
              <a:t>, C. (2019). Linear stochastic bandits under safety constraints. In Advances in Neural Information Processing Systems (pp. 9256-9266).</a:t>
            </a:r>
          </a:p>
          <a:p>
            <a:pPr marL="0" indent="0">
              <a:buNone/>
            </a:pPr>
            <a:r>
              <a:rPr lang="en-US" sz="1600" dirty="0"/>
              <a:t>[KB20] </a:t>
            </a:r>
            <a:r>
              <a:rPr lang="en-US" sz="1600" dirty="0" err="1"/>
              <a:t>Khezeli</a:t>
            </a:r>
            <a:r>
              <a:rPr lang="en-US" sz="1600" dirty="0"/>
              <a:t>, K., &amp; </a:t>
            </a:r>
            <a:r>
              <a:rPr lang="en-US" sz="1600" dirty="0" err="1"/>
              <a:t>Bitar</a:t>
            </a:r>
            <a:r>
              <a:rPr lang="en-US" sz="1600" dirty="0"/>
              <a:t>, E. (2020). Safe Linear Stochastic Bandits. In AAAI (pp. 10202-10209).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003E-C432-4FB7-B95C-A548588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B7226F-BA97-44DC-975B-B550BF8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4390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Classical exploration strategies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Efficient exploration in complicated real-world environments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Exploration in non-stationary environments</a:t>
            </a:r>
          </a:p>
          <a:p>
            <a:r>
              <a:rPr lang="en-US" dirty="0"/>
              <a:t>Ethical considerations of exploration</a:t>
            </a:r>
          </a:p>
          <a:p>
            <a:r>
              <a:rPr lang="en-US" dirty="0"/>
              <a:t>Conclusion &amp; future directions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8D3946-FA63-4969-9A2D-2968E61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57514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Classical exploration strategies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Efficient exploration in complicated real-world environments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Exploration in non-stationary environments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Ethical considerations of exploration</a:t>
            </a:r>
          </a:p>
          <a:p>
            <a:r>
              <a:rPr lang="en-US" dirty="0"/>
              <a:t>Conclusion &amp; future directions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671016"/>
            <a:ext cx="10515600" cy="4351338"/>
          </a:xfrm>
        </p:spPr>
        <p:txBody>
          <a:bodyPr/>
          <a:lstStyle/>
          <a:p>
            <a:r>
              <a:rPr lang="en-US" dirty="0"/>
              <a:t>Learning by exploration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14" descr="mage result for deep neural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88" y="3250255"/>
            <a:ext cx="2044914" cy="13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32902" y="2893695"/>
            <a:ext cx="2828018" cy="2075544"/>
            <a:chOff x="1258660" y="2133598"/>
            <a:chExt cx="2828018" cy="2075544"/>
          </a:xfrm>
        </p:grpSpPr>
        <p:pic>
          <p:nvPicPr>
            <p:cNvPr id="8" name="Picture 2" descr="Image result for imagene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660" y="2133599"/>
              <a:ext cx="2075543" cy="207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imagene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135" y="2133598"/>
              <a:ext cx="2075543" cy="207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Image result for object det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67" y="3186354"/>
            <a:ext cx="2852650" cy="142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36033" y="3720450"/>
            <a:ext cx="1146387" cy="951305"/>
            <a:chOff x="4041588" y="3072214"/>
            <a:chExt cx="1146387" cy="951305"/>
          </a:xfrm>
        </p:grpSpPr>
        <p:sp>
          <p:nvSpPr>
            <p:cNvPr id="12" name="Right Arrow 11"/>
            <p:cNvSpPr/>
            <p:nvPr/>
          </p:nvSpPr>
          <p:spPr>
            <a:xfrm>
              <a:off x="4321068" y="3072214"/>
              <a:ext cx="424805" cy="4220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1588" y="3623409"/>
              <a:ext cx="1146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Training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1607" y="3720450"/>
            <a:ext cx="1253394" cy="951305"/>
            <a:chOff x="6927162" y="3072214"/>
            <a:chExt cx="1253394" cy="951305"/>
          </a:xfrm>
        </p:grpSpPr>
        <p:sp>
          <p:nvSpPr>
            <p:cNvPr id="15" name="Right Arrow 14"/>
            <p:cNvSpPr/>
            <p:nvPr/>
          </p:nvSpPr>
          <p:spPr>
            <a:xfrm>
              <a:off x="7399487" y="3072214"/>
              <a:ext cx="424805" cy="4220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27162" y="3623409"/>
              <a:ext cx="125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Inference</a:t>
              </a:r>
            </a:p>
          </p:txBody>
        </p:sp>
      </p:grpSp>
      <p:sp>
        <p:nvSpPr>
          <p:cNvPr id="17" name="Curved Left Arrow 16"/>
          <p:cNvSpPr/>
          <p:nvPr/>
        </p:nvSpPr>
        <p:spPr>
          <a:xfrm rot="5400000">
            <a:off x="5788990" y="2321339"/>
            <a:ext cx="876851" cy="65487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9862" y="6069497"/>
            <a:ext cx="32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Knowing what we do not know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9582" y="2927184"/>
            <a:ext cx="214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Efficiency matters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2644" y="2927184"/>
            <a:ext cx="214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Accuracy matters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5775" y="5595288"/>
            <a:ext cx="214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Exploration matters</a:t>
            </a:r>
          </a:p>
        </p:txBody>
      </p:sp>
      <p:pic>
        <p:nvPicPr>
          <p:cNvPr id="1026" name="Picture 2" descr="File:Gold Star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5501" y="5468731"/>
            <a:ext cx="312530" cy="3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7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Going beyond linear models</a:t>
            </a:r>
          </a:p>
          <a:p>
            <a:pPr lvl="1"/>
            <a:r>
              <a:rPr lang="en-US" dirty="0"/>
              <a:t>How about deep models?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22</a:t>
            </a:fld>
            <a:endParaRPr lang="en-US"/>
          </a:p>
        </p:txBody>
      </p:sp>
      <p:pic>
        <p:nvPicPr>
          <p:cNvPr id="38" name="Picture 14" descr="mage result for deep neural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50" y="3060306"/>
            <a:ext cx="1413305" cy="9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1738" y="5654260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preliminary studies exist: [ZLG19, AFB14] </a:t>
            </a:r>
          </a:p>
        </p:txBody>
      </p:sp>
      <p:pic>
        <p:nvPicPr>
          <p:cNvPr id="40" name="Picture 2" descr="mage result for robo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mage result for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690679" y="3856373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78880" y="3846295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546" y="4209627"/>
            <a:ext cx="2503637" cy="3317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683" y="4261074"/>
            <a:ext cx="1808852" cy="31089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771375" y="4218610"/>
            <a:ext cx="2310295" cy="1243974"/>
            <a:chOff x="1771375" y="4218610"/>
            <a:chExt cx="2310295" cy="1243974"/>
          </a:xfrm>
        </p:grpSpPr>
        <p:sp>
          <p:nvSpPr>
            <p:cNvPr id="60" name="Rectangle 59"/>
            <p:cNvSpPr/>
            <p:nvPr/>
          </p:nvSpPr>
          <p:spPr>
            <a:xfrm>
              <a:off x="2036416" y="4218610"/>
              <a:ext cx="1877392" cy="393148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0" idx="2"/>
            </p:cNvCxnSpPr>
            <p:nvPr/>
          </p:nvCxnSpPr>
          <p:spPr>
            <a:xfrm>
              <a:off x="2975112" y="4611758"/>
              <a:ext cx="0" cy="49474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771375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Convergence matters!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99512" y="4209776"/>
            <a:ext cx="2619513" cy="1252808"/>
            <a:chOff x="7699512" y="4209776"/>
            <a:chExt cx="2619513" cy="1252808"/>
          </a:xfrm>
        </p:grpSpPr>
        <p:sp>
          <p:nvSpPr>
            <p:cNvPr id="64" name="Rectangle 63"/>
            <p:cNvSpPr/>
            <p:nvPr/>
          </p:nvSpPr>
          <p:spPr>
            <a:xfrm>
              <a:off x="7699512" y="4209776"/>
              <a:ext cx="2619513" cy="3931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15966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Exploration matters!</a:t>
              </a:r>
            </a:p>
          </p:txBody>
        </p:sp>
        <p:cxnSp>
          <p:nvCxnSpPr>
            <p:cNvPr id="66" name="Straight Arrow Connector 65"/>
            <p:cNvCxnSpPr>
              <a:stCxn id="64" idx="2"/>
              <a:endCxn id="65" idx="0"/>
            </p:cNvCxnSpPr>
            <p:nvPr/>
          </p:nvCxnSpPr>
          <p:spPr>
            <a:xfrm>
              <a:off x="9009269" y="4602924"/>
              <a:ext cx="0" cy="4903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57" y="1701938"/>
            <a:ext cx="10515600" cy="4351338"/>
          </a:xfrm>
        </p:spPr>
        <p:txBody>
          <a:bodyPr/>
          <a:lstStyle/>
          <a:p>
            <a:r>
              <a:rPr lang="en-US" dirty="0"/>
              <a:t>Online deployment</a:t>
            </a:r>
          </a:p>
          <a:p>
            <a:pPr lvl="1"/>
            <a:r>
              <a:rPr lang="en-US" dirty="0"/>
              <a:t>Policy update driven by every interaction in real-time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Learning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2" descr="mage result for robo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ge result for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90679" y="3856373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8880" y="3846295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546" y="4209627"/>
            <a:ext cx="2503637" cy="331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683" y="4261074"/>
            <a:ext cx="1808852" cy="3108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71375" y="4218610"/>
            <a:ext cx="2310295" cy="1243974"/>
            <a:chOff x="1771375" y="4218610"/>
            <a:chExt cx="2310295" cy="1243974"/>
          </a:xfrm>
        </p:grpSpPr>
        <p:sp>
          <p:nvSpPr>
            <p:cNvPr id="24" name="Rectangle 23"/>
            <p:cNvSpPr/>
            <p:nvPr/>
          </p:nvSpPr>
          <p:spPr>
            <a:xfrm>
              <a:off x="2036416" y="4218610"/>
              <a:ext cx="1877392" cy="393148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>
            <a:xfrm>
              <a:off x="2975112" y="4611758"/>
              <a:ext cx="0" cy="49474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71375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Convergence matters!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99512" y="4209776"/>
            <a:ext cx="2619513" cy="1252808"/>
            <a:chOff x="7699512" y="4209776"/>
            <a:chExt cx="2619513" cy="1252808"/>
          </a:xfrm>
        </p:grpSpPr>
        <p:sp>
          <p:nvSpPr>
            <p:cNvPr id="28" name="Rectangle 27"/>
            <p:cNvSpPr/>
            <p:nvPr/>
          </p:nvSpPr>
          <p:spPr>
            <a:xfrm>
              <a:off x="7699512" y="4209776"/>
              <a:ext cx="2619513" cy="3931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15966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Exploration matters!</a:t>
              </a:r>
            </a:p>
          </p:txBody>
        </p:sp>
        <p:cxnSp>
          <p:nvCxnSpPr>
            <p:cNvPr id="30" name="Straight Arrow Connector 29"/>
            <p:cNvCxnSpPr>
              <a:stCxn id="28" idx="2"/>
              <a:endCxn id="29" idx="0"/>
            </p:cNvCxnSpPr>
            <p:nvPr/>
          </p:nvCxnSpPr>
          <p:spPr>
            <a:xfrm>
              <a:off x="9009269" y="4602924"/>
              <a:ext cx="0" cy="4903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Stopwatch &amp; Tim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31" y="3893587"/>
            <a:ext cx="663574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41738" y="5654260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recent work: [WHCW19, KSL16, MWLS20] </a:t>
            </a:r>
          </a:p>
        </p:txBody>
      </p:sp>
    </p:spTree>
    <p:extLst>
      <p:ext uri="{BB962C8B-B14F-4D97-AF65-F5344CB8AC3E}">
        <p14:creationId xmlns:p14="http://schemas.microsoft.com/office/powerpoint/2010/main" val="14570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differential privacy perturb distrib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72" y="5440494"/>
            <a:ext cx="3489680" cy="12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under adversarial contexts</a:t>
            </a:r>
          </a:p>
          <a:p>
            <a:pPr lvl="1"/>
            <a:r>
              <a:rPr lang="en-US" dirty="0"/>
              <a:t>Privacy breach under extraction attacks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Private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mage result for robo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92" y="3649779"/>
            <a:ext cx="982680" cy="9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acker the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91" y="2935853"/>
            <a:ext cx="709909" cy="7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1568" y="4581013"/>
            <a:ext cx="5586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Exploration reconciles the need for learning and the need for privacy protection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401665" y="3780331"/>
            <a:ext cx="793857" cy="772198"/>
            <a:chOff x="1609065" y="1869535"/>
            <a:chExt cx="796034" cy="796034"/>
          </a:xfrm>
        </p:grpSpPr>
        <p:sp>
          <p:nvSpPr>
            <p:cNvPr id="18" name="Oval 17"/>
            <p:cNvSpPr/>
            <p:nvPr/>
          </p:nvSpPr>
          <p:spPr>
            <a:xfrm>
              <a:off x="1609065" y="1869535"/>
              <a:ext cx="796034" cy="7960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470" y="1942940"/>
              <a:ext cx="649224" cy="64922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16425" y="3970708"/>
            <a:ext cx="2556341" cy="430918"/>
            <a:chOff x="4616425" y="3970708"/>
            <a:chExt cx="2556341" cy="430918"/>
          </a:xfrm>
        </p:grpSpPr>
        <p:pic>
          <p:nvPicPr>
            <p:cNvPr id="2050" name="Picture 2" descr="Image result for drugs vecto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25" y="3970708"/>
              <a:ext cx="530486" cy="430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drugs vecto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15" y="3994232"/>
              <a:ext cx="540960" cy="38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medication pill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236" y="4010870"/>
              <a:ext cx="381530" cy="36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medication pill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274" y="4005131"/>
              <a:ext cx="437236" cy="37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94698" y="3846442"/>
            <a:ext cx="2408074" cy="576072"/>
            <a:chOff x="5534278" y="1024687"/>
            <a:chExt cx="2408074" cy="576072"/>
          </a:xfrm>
        </p:grpSpPr>
        <p:pic>
          <p:nvPicPr>
            <p:cNvPr id="24" name="Picture 16" descr="Image result for horror movie poster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278" y="1024687"/>
              <a:ext cx="388272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Image result for romance movie poste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128" y="1024687"/>
              <a:ext cx="390410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Image result for romance movie poster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116" y="1024687"/>
              <a:ext cx="386530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2" descr="Image result for romance movie poster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224" y="1024687"/>
              <a:ext cx="383357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4" descr="Image result for drama movie posters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159" y="1024687"/>
              <a:ext cx="401193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80041" y="4374595"/>
            <a:ext cx="1546660" cy="4003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65734" y="4459525"/>
            <a:ext cx="2450773" cy="2099626"/>
            <a:chOff x="8365734" y="4459525"/>
            <a:chExt cx="2450773" cy="209962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365734" y="6129742"/>
              <a:ext cx="1820181" cy="429409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12F9D13-D0BD-4965-A01A-F3C01C7CEF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02270" y="4459525"/>
              <a:ext cx="999124" cy="61454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8993684" y="5074071"/>
              <a:ext cx="1822823" cy="1074004"/>
              <a:chOff x="9309226" y="5091107"/>
              <a:chExt cx="1822823" cy="107400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BC84437-20DB-478A-A84C-3EFDAA08CAEB}"/>
                  </a:ext>
                </a:extLst>
              </p:cNvPr>
              <p:cNvSpPr/>
              <p:nvPr/>
            </p:nvSpPr>
            <p:spPr>
              <a:xfrm>
                <a:off x="9309226" y="6048204"/>
                <a:ext cx="116907" cy="116907"/>
              </a:xfrm>
              <a:prstGeom prst="ellipse">
                <a:avLst/>
              </a:prstGeom>
              <a:solidFill>
                <a:srgbClr val="8FAADC"/>
              </a:solidFill>
              <a:ln>
                <a:solidFill>
                  <a:srgbClr val="8FA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12F9D13-D0BD-4965-A01A-F3C01C7CEF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2528" y="5091107"/>
                <a:ext cx="1709521" cy="993489"/>
              </a:xfrm>
              <a:prstGeom prst="straightConnector1">
                <a:avLst/>
              </a:prstGeom>
              <a:ln w="28575">
                <a:solidFill>
                  <a:srgbClr val="8FAADC"/>
                </a:solidFill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12F9D13-D0BD-4965-A01A-F3C01C7C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8583" y="4459526"/>
              <a:ext cx="718574" cy="1593944"/>
            </a:xfrm>
            <a:prstGeom prst="straightConnector1">
              <a:avLst/>
            </a:prstGeom>
            <a:ln w="28575">
              <a:solidFill>
                <a:srgbClr val="FF5D78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269517" y="3065341"/>
            <a:ext cx="2056924" cy="2555270"/>
            <a:chOff x="1269517" y="3065341"/>
            <a:chExt cx="2056924" cy="2555270"/>
          </a:xfrm>
        </p:grpSpPr>
        <p:grpSp>
          <p:nvGrpSpPr>
            <p:cNvPr id="9" name="Group 8"/>
            <p:cNvGrpSpPr/>
            <p:nvPr/>
          </p:nvGrpSpPr>
          <p:grpSpPr>
            <a:xfrm>
              <a:off x="1344907" y="3065341"/>
              <a:ext cx="1416602" cy="2240844"/>
              <a:chOff x="1344907" y="3380926"/>
              <a:chExt cx="1416602" cy="2240844"/>
            </a:xfrm>
          </p:grpSpPr>
          <p:pic>
            <p:nvPicPr>
              <p:cNvPr id="6" name="Picture 6" descr="mage result for privacy issues in amazon and facebook recommendation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908" y="3380926"/>
                <a:ext cx="1416601" cy="796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8" descr="mage result for facebook privacy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907" y="4184413"/>
                <a:ext cx="1416601" cy="1437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269517" y="5312834"/>
              <a:ext cx="2056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[CKNFS11, Kor10]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365985" y="3692940"/>
            <a:ext cx="5004166" cy="94021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under adversarial contexts</a:t>
            </a:r>
          </a:p>
          <a:p>
            <a:pPr lvl="1"/>
            <a:r>
              <a:rPr lang="en-US" dirty="0"/>
              <a:t>Robustness under poisoning attacks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Robust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677840" y="4073281"/>
            <a:ext cx="1823960" cy="1390587"/>
            <a:chOff x="5677840" y="4073281"/>
            <a:chExt cx="1823960" cy="1390587"/>
          </a:xfrm>
        </p:grpSpPr>
        <p:pic>
          <p:nvPicPr>
            <p:cNvPr id="17" name="Picture 6" descr="See the source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665" y="4148733"/>
              <a:ext cx="1315135" cy="1315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 rot="2444843">
              <a:off x="5677840" y="4073281"/>
              <a:ext cx="1585948" cy="850258"/>
              <a:chOff x="5391294" y="3381899"/>
              <a:chExt cx="1585948" cy="85025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473011" y="3381899"/>
                <a:ext cx="15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ea typeface="Gill Sans Light" charset="0"/>
                    <a:cs typeface="Gill Sans Light" charset="0"/>
                  </a:rPr>
                  <a:t>Action</a:t>
                </a:r>
                <a:endParaRPr lang="en-US" sz="1050" dirty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391294" y="3924380"/>
                <a:ext cx="10728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Feedback</a:t>
                </a:r>
                <a:endParaRPr lang="en-US" sz="1050" dirty="0">
                  <a:solidFill>
                    <a:srgbClr val="FF0000"/>
                  </a:solidFill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5474945" y="3633975"/>
                <a:ext cx="688228" cy="11865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0800000">
                <a:off x="5459072" y="3827569"/>
                <a:ext cx="688228" cy="118653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383924" y="2923047"/>
            <a:ext cx="4671771" cy="996623"/>
            <a:chOff x="3581400" y="3041069"/>
            <a:chExt cx="4671771" cy="996623"/>
          </a:xfrm>
        </p:grpSpPr>
        <p:pic>
          <p:nvPicPr>
            <p:cNvPr id="8" name="Picture 7" descr="mage result for robot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884" y="3041069"/>
              <a:ext cx="982680" cy="996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6515643" y="3158954"/>
              <a:ext cx="1585948" cy="850258"/>
              <a:chOff x="5391294" y="3381899"/>
              <a:chExt cx="1585948" cy="85025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473011" y="3381899"/>
                <a:ext cx="15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ea typeface="Gill Sans Light" charset="0"/>
                    <a:cs typeface="Gill Sans Light" charset="0"/>
                  </a:rPr>
                  <a:t>Action</a:t>
                </a:r>
                <a:endParaRPr lang="en-US" sz="1050" dirty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91294" y="3924380"/>
                <a:ext cx="10728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Feedback</a:t>
                </a:r>
                <a:endParaRPr lang="en-US" sz="1050" dirty="0">
                  <a:solidFill>
                    <a:srgbClr val="FF0000"/>
                  </a:solidFill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5474945" y="3633975"/>
                <a:ext cx="688228" cy="11865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10800000">
                <a:off x="5459072" y="3827569"/>
                <a:ext cx="688228" cy="118653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525769" y="3158954"/>
              <a:ext cx="1585948" cy="850258"/>
              <a:chOff x="5391294" y="3381899"/>
              <a:chExt cx="1585948" cy="85025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473011" y="3381899"/>
                <a:ext cx="15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ea typeface="Gill Sans Light" charset="0"/>
                    <a:cs typeface="Gill Sans Light" charset="0"/>
                  </a:rPr>
                  <a:t>Action</a:t>
                </a:r>
                <a:endParaRPr lang="en-US" sz="1050" dirty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91294" y="3924380"/>
                <a:ext cx="10728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Feedback</a:t>
                </a:r>
                <a:endParaRPr lang="en-US" sz="1050" dirty="0">
                  <a:solidFill>
                    <a:srgbClr val="FF0000"/>
                  </a:solidFill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10800000">
                <a:off x="5455894" y="3633975"/>
                <a:ext cx="688228" cy="11865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5459072" y="3827569"/>
                <a:ext cx="688228" cy="118653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459314" y="3210897"/>
              <a:ext cx="793857" cy="772198"/>
              <a:chOff x="1609065" y="1869535"/>
              <a:chExt cx="796034" cy="79603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09065" y="1869535"/>
                <a:ext cx="796034" cy="79603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2470" y="1942940"/>
                <a:ext cx="649224" cy="649224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581400" y="3241116"/>
              <a:ext cx="768096" cy="768096"/>
              <a:chOff x="2940472" y="5176088"/>
              <a:chExt cx="796034" cy="796034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940472" y="5176088"/>
                <a:ext cx="796034" cy="79603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877" y="5249493"/>
                <a:ext cx="649224" cy="649224"/>
              </a:xfrm>
              <a:prstGeom prst="rect">
                <a:avLst/>
              </a:pr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2965984" y="5266842"/>
            <a:ext cx="683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Randomness in exploration hardens the model against adversary; dependence structure among users improves privacy utility trade-off.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237881" y="2990802"/>
            <a:ext cx="5004166" cy="94021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Incentivize the exploration</a:t>
            </a:r>
          </a:p>
          <a:p>
            <a:pPr lvl="1"/>
            <a:r>
              <a:rPr lang="en-US" dirty="0"/>
              <a:t>No regret under information gap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Incentivized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26</a:t>
            </a:fld>
            <a:endParaRPr lang="en-US"/>
          </a:p>
        </p:txBody>
      </p:sp>
      <p:pic>
        <p:nvPicPr>
          <p:cNvPr id="16386" name="Picture 2" descr="Image result for incen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33" y="2949152"/>
            <a:ext cx="4756151" cy="33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4197572" y="3069607"/>
            <a:ext cx="1612348" cy="2213406"/>
            <a:chOff x="4197572" y="3069607"/>
            <a:chExt cx="1612348" cy="2213406"/>
          </a:xfrm>
        </p:grpSpPr>
        <p:sp>
          <p:nvSpPr>
            <p:cNvPr id="6" name="TextBox 5"/>
            <p:cNvSpPr txBox="1"/>
            <p:nvPr/>
          </p:nvSpPr>
          <p:spPr>
            <a:xfrm>
              <a:off x="4197572" y="3069607"/>
              <a:ext cx="161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Latent factors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807553" y="3259789"/>
              <a:ext cx="260212" cy="10116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805118" y="4001147"/>
              <a:ext cx="259835" cy="9951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823670" y="4657480"/>
              <a:ext cx="256032" cy="99503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184472" y="3472223"/>
            <a:ext cx="5786398" cy="1987635"/>
            <a:chOff x="3184472" y="3472223"/>
            <a:chExt cx="5786398" cy="1987635"/>
          </a:xfrm>
        </p:grpSpPr>
        <p:pic>
          <p:nvPicPr>
            <p:cNvPr id="7" name="Picture 6" descr="mage result for robo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472" y="3927713"/>
              <a:ext cx="982680" cy="996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8177013" y="4093916"/>
              <a:ext cx="793857" cy="772198"/>
              <a:chOff x="1609065" y="1869535"/>
              <a:chExt cx="796034" cy="79603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609065" y="1869535"/>
                <a:ext cx="796034" cy="79603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2470" y="1942940"/>
                <a:ext cx="649224" cy="649224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5809920" y="3472223"/>
              <a:ext cx="401193" cy="1987635"/>
              <a:chOff x="5809920" y="3472223"/>
              <a:chExt cx="401193" cy="1987635"/>
            </a:xfrm>
          </p:grpSpPr>
          <p:pic>
            <p:nvPicPr>
              <p:cNvPr id="13" name="Picture 18" descr="Image result for romance movie poster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2004" y="3472223"/>
                <a:ext cx="390410" cy="576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4" descr="Image result for drama movie poster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920" y="4177907"/>
                <a:ext cx="401193" cy="576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Image result for drama movie posters oscars 202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920" y="4883786"/>
                <a:ext cx="392494" cy="576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6281973" y="3069607"/>
            <a:ext cx="2602051" cy="2286881"/>
            <a:chOff x="6251054" y="3069607"/>
            <a:chExt cx="2602051" cy="2286881"/>
          </a:xfrm>
        </p:grpSpPr>
        <p:sp>
          <p:nvSpPr>
            <p:cNvPr id="18" name="TextBox 17"/>
            <p:cNvSpPr txBox="1"/>
            <p:nvPr/>
          </p:nvSpPr>
          <p:spPr>
            <a:xfrm>
              <a:off x="6251054" y="3069607"/>
              <a:ext cx="198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Semantic features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7766" y="3559394"/>
              <a:ext cx="257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{Romance, Cameron}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77766" y="4987156"/>
              <a:ext cx="1786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{Drama, Korean}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77766" y="4302236"/>
              <a:ext cx="257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{Drama, Damon}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39582" y="4064001"/>
            <a:ext cx="2363305" cy="1261468"/>
            <a:chOff x="9139582" y="4064001"/>
            <a:chExt cx="2363305" cy="1261468"/>
          </a:xfrm>
        </p:grpSpPr>
        <p:sp>
          <p:nvSpPr>
            <p:cNvPr id="11" name="TextBox 10"/>
            <p:cNvSpPr txBox="1"/>
            <p:nvPr/>
          </p:nvSpPr>
          <p:spPr>
            <a:xfrm>
              <a:off x="9139582" y="4064001"/>
              <a:ext cx="2363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Explanations?</a:t>
              </a:r>
            </a:p>
          </p:txBody>
        </p:sp>
        <p:pic>
          <p:nvPicPr>
            <p:cNvPr id="4098" name="Picture 2" descr="Migot the Professor : Migot the Professor carries a spoon into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198" y="4352702"/>
              <a:ext cx="662609" cy="97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24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0766-1004-4D12-970D-DCE543D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B123-E251-47C9-AB28-44E536D8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[ZLG19] Zhou, D., Li, L., &amp; </a:t>
            </a:r>
            <a:r>
              <a:rPr lang="en-US" sz="1600" dirty="0" err="1"/>
              <a:t>Gu</a:t>
            </a:r>
            <a:r>
              <a:rPr lang="en-US" sz="1600" dirty="0"/>
              <a:t>, Q. (2019). Neural Contextual Bandits with Upper Confidence Bound-Based Exploration. </a:t>
            </a:r>
            <a:r>
              <a:rPr lang="en-US" sz="1600" dirty="0" err="1"/>
              <a:t>arXiv</a:t>
            </a:r>
            <a:r>
              <a:rPr lang="en-US" sz="1600" dirty="0"/>
              <a:t> preprint arXiv:1911.04462.</a:t>
            </a:r>
          </a:p>
          <a:p>
            <a:pPr marL="0" indent="0">
              <a:buNone/>
            </a:pPr>
            <a:r>
              <a:rPr lang="en-US" sz="1600" dirty="0"/>
              <a:t>[AFB14] </a:t>
            </a:r>
            <a:r>
              <a:rPr lang="en-US" sz="1600" dirty="0" err="1"/>
              <a:t>Allesiardo</a:t>
            </a:r>
            <a:r>
              <a:rPr lang="en-US" sz="1600" dirty="0"/>
              <a:t>, R., </a:t>
            </a:r>
            <a:r>
              <a:rPr lang="en-US" sz="1600" dirty="0" err="1"/>
              <a:t>Féraud</a:t>
            </a:r>
            <a:r>
              <a:rPr lang="en-US" sz="1600" dirty="0"/>
              <a:t>, R., &amp; </a:t>
            </a:r>
            <a:r>
              <a:rPr lang="en-US" sz="1600" dirty="0" err="1"/>
              <a:t>Bouneffouf</a:t>
            </a:r>
            <a:r>
              <a:rPr lang="en-US" sz="1600" dirty="0"/>
              <a:t>, D. (2014, November). A neural networks committee for the contextual bandit problem. In International Conference on Neural Information Processing (pp. 374-381). Springer, Cham.</a:t>
            </a:r>
          </a:p>
          <a:p>
            <a:pPr marL="0" indent="0">
              <a:buNone/>
            </a:pPr>
            <a:r>
              <a:rPr lang="en-US" sz="1600" dirty="0"/>
              <a:t>[WHCW19] Wang, Y., Hu, J., Chen, X., &amp; Wang, L. (2019). Distributed bandit learning: Near-optimal regret with efficient communication. </a:t>
            </a:r>
            <a:r>
              <a:rPr lang="en-US" sz="1600" dirty="0" err="1"/>
              <a:t>arXiv</a:t>
            </a:r>
            <a:r>
              <a:rPr lang="en-US" sz="1600" dirty="0"/>
              <a:t> preprint arXiv:1904.06309.</a:t>
            </a:r>
          </a:p>
          <a:p>
            <a:pPr marL="0" indent="0">
              <a:buNone/>
            </a:pPr>
            <a:r>
              <a:rPr lang="en-US" sz="1600" dirty="0"/>
              <a:t>[KSL16] </a:t>
            </a:r>
            <a:r>
              <a:rPr lang="en-US" sz="1600" dirty="0" err="1"/>
              <a:t>Korda</a:t>
            </a:r>
            <a:r>
              <a:rPr lang="en-US" sz="1600" dirty="0"/>
              <a:t>, N., </a:t>
            </a:r>
            <a:r>
              <a:rPr lang="en-US" sz="1600" dirty="0" err="1"/>
              <a:t>Szorenyi</a:t>
            </a:r>
            <a:r>
              <a:rPr lang="en-US" sz="1600" dirty="0"/>
              <a:t>, B., &amp; Li, S. (2016, June). Distributed clustering of linear bandits in peer to peer networks. In International Conference on Machine Learning (pp. 1301-1309).</a:t>
            </a:r>
          </a:p>
          <a:p>
            <a:pPr marL="0" indent="0">
              <a:buNone/>
            </a:pPr>
            <a:r>
              <a:rPr lang="en-US" sz="1600" dirty="0"/>
              <a:t>[MWLS20] </a:t>
            </a:r>
            <a:r>
              <a:rPr lang="en-US" sz="1600" dirty="0" err="1"/>
              <a:t>Mahadik</a:t>
            </a:r>
            <a:r>
              <a:rPr lang="en-US" sz="1600" dirty="0"/>
              <a:t>, K., Wu, Q., Li, S., &amp; </a:t>
            </a:r>
            <a:r>
              <a:rPr lang="en-US" sz="1600" dirty="0" err="1"/>
              <a:t>Sabne</a:t>
            </a:r>
            <a:r>
              <a:rPr lang="en-US" sz="1600" dirty="0"/>
              <a:t>, A. (2020, June). Fast distributed bandits for online recommendation systems. In Proceedings of the 34th ACM International Conference on Supercomputing (pp. 1-13).</a:t>
            </a:r>
          </a:p>
          <a:p>
            <a:pPr marL="0" indent="0">
              <a:buNone/>
            </a:pPr>
            <a:r>
              <a:rPr lang="en-US" sz="1600" dirty="0"/>
              <a:t>[CKNFS11] </a:t>
            </a:r>
            <a:r>
              <a:rPr lang="en-US" sz="1600" dirty="0" err="1"/>
              <a:t>Calandrino</a:t>
            </a:r>
            <a:r>
              <a:rPr lang="en-US" sz="1600" dirty="0"/>
              <a:t>, J. A., </a:t>
            </a:r>
            <a:r>
              <a:rPr lang="en-US" sz="1600" dirty="0" err="1"/>
              <a:t>Kilzer</a:t>
            </a:r>
            <a:r>
              <a:rPr lang="en-US" sz="1600" dirty="0"/>
              <a:t>, A., Narayanan, A., </a:t>
            </a:r>
            <a:r>
              <a:rPr lang="en-US" sz="1600" dirty="0" err="1"/>
              <a:t>Felten</a:t>
            </a:r>
            <a:r>
              <a:rPr lang="en-US" sz="1600" dirty="0"/>
              <a:t>, E. W., &amp; </a:t>
            </a:r>
            <a:r>
              <a:rPr lang="en-US" sz="1600" dirty="0" err="1"/>
              <a:t>Shmatikov</a:t>
            </a:r>
            <a:r>
              <a:rPr lang="en-US" sz="1600" dirty="0"/>
              <a:t>, V. (2011, May). " You might also like:" Privacy risks of collaborative filtering. In 2011 IEEE symposium on security and privacy (pp. 231-246). IEEE.</a:t>
            </a:r>
          </a:p>
          <a:p>
            <a:pPr marL="0" indent="0">
              <a:buNone/>
            </a:pPr>
            <a:r>
              <a:rPr lang="en-US" sz="1600" dirty="0"/>
              <a:t>[Kor10] </a:t>
            </a:r>
            <a:r>
              <a:rPr lang="en-US" sz="1600" dirty="0" err="1"/>
              <a:t>Korolova</a:t>
            </a:r>
            <a:r>
              <a:rPr lang="en-US" sz="1600" dirty="0"/>
              <a:t>, A. (2010, December). Privacy violations using </a:t>
            </a:r>
            <a:r>
              <a:rPr lang="en-US" sz="1600" dirty="0" err="1"/>
              <a:t>microtargeted</a:t>
            </a:r>
            <a:r>
              <a:rPr lang="en-US" sz="1600" dirty="0"/>
              <a:t> ads: A case study. In 2010 IEEE International Conference on Data Mining Workshops (pp. 474-482). IEEE.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003E-C432-4FB7-B95C-A548588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B7226F-BA97-44DC-975B-B550BF8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350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2" descr="http://www.cs.virginia.edu/people/grads/images/newgrads14/Wu,Qingyu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8282"/>
            <a:ext cx="1148037" cy="15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s.virginia.edu/people/grads/images/newgrads15/Wang,Huazh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38" y="1901445"/>
            <a:ext cx="1145666" cy="15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ge result for ns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10" y="4585919"/>
            <a:ext cx="985291" cy="9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75191" y="4713234"/>
            <a:ext cx="1662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IIS-1553568</a:t>
            </a:r>
          </a:p>
          <a:p>
            <a:r>
              <a:rPr lang="en-US" sz="2400" dirty="0"/>
              <a:t>IIS-1618948</a:t>
            </a:r>
          </a:p>
        </p:txBody>
      </p:sp>
      <p:pic>
        <p:nvPicPr>
          <p:cNvPr id="1026" name="Picture 2" descr="Image result for snapcha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41" y="4713234"/>
            <a:ext cx="774147" cy="7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age result for yahoo research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17" y="4731481"/>
            <a:ext cx="709759" cy="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previ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41" y="1898282"/>
            <a:ext cx="1021275" cy="15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05" y="1898282"/>
            <a:ext cx="1379535" cy="1530718"/>
          </a:xfrm>
          <a:prstGeom prst="rect">
            <a:avLst/>
          </a:prstGeom>
        </p:spPr>
      </p:pic>
      <p:pic>
        <p:nvPicPr>
          <p:cNvPr id="15" name="Picture 14" descr="mage result for quanquan g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17" y="1898282"/>
            <a:ext cx="1040773" cy="15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mage result for Wei Chen MS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1" y="1898282"/>
            <a:ext cx="1428456" cy="15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48" y="1919196"/>
            <a:ext cx="1509804" cy="150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va engineering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83" y="4731481"/>
            <a:ext cx="1846591" cy="8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3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4927-6CE8-4D06-9927-A4B260BC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 of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71F9-C2E6-4E24-9F35-E97426FA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/>
          </a:bodyPr>
          <a:lstStyle/>
          <a:p>
            <a:r>
              <a:rPr lang="en-US" sz="2800" dirty="0"/>
              <a:t>Privacy concerns in bandits</a:t>
            </a:r>
          </a:p>
          <a:p>
            <a:pPr lvl="1"/>
            <a:r>
              <a:rPr lang="en-US" sz="2400" dirty="0"/>
              <a:t>Background: differential privacy (for continual release)</a:t>
            </a:r>
          </a:p>
          <a:p>
            <a:pPr lvl="1"/>
            <a:r>
              <a:rPr lang="en-US" sz="2400" dirty="0"/>
              <a:t>Differential private stochastic and linear bandits</a:t>
            </a:r>
          </a:p>
          <a:p>
            <a:pPr lvl="1"/>
            <a:r>
              <a:rPr lang="en-US" sz="2400" dirty="0"/>
              <a:t>Locally differential private bandits</a:t>
            </a:r>
          </a:p>
          <a:p>
            <a:r>
              <a:rPr lang="en-US" sz="2800" dirty="0"/>
              <a:t>Fairness concerns in bandits</a:t>
            </a:r>
          </a:p>
          <a:p>
            <a:pPr lvl="1"/>
            <a:r>
              <a:rPr lang="en-US" sz="2400" dirty="0"/>
              <a:t>Weakly meritocratic fairness </a:t>
            </a:r>
          </a:p>
          <a:p>
            <a:pPr lvl="1"/>
            <a:r>
              <a:rPr lang="en-US" sz="2400" dirty="0" err="1"/>
              <a:t>FairUCB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E1FB1-33B8-4B06-9073-F089CB88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39C27-BC1E-42C0-A131-F45BE0F7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692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4927-6CE8-4D06-9927-A4B260BC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 of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71F9-C2E6-4E24-9F35-E97426FA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Privacy concerns in bandits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Background: differential privacy (for continual release)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Differential private stochastic and linear bandits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Locally differential private bandits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Fairness concerns in bandits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Weakly meritocratic fairness </a:t>
            </a:r>
          </a:p>
          <a:p>
            <a:pPr lvl="1"/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FairUCB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dirty="0"/>
              <a:t>Safety concerns in bandits: exploration with constraints </a:t>
            </a:r>
          </a:p>
          <a:p>
            <a:pPr lvl="1"/>
            <a:r>
              <a:rPr lang="en-US" sz="2400" dirty="0"/>
              <a:t>Regret constraint: conservative exploration [WSLS16, KGYR17] </a:t>
            </a:r>
          </a:p>
          <a:p>
            <a:pPr lvl="1"/>
            <a:r>
              <a:rPr lang="en-US" sz="2400" dirty="0"/>
              <a:t>Side constraint: [AAT19, KB20]</a:t>
            </a:r>
            <a:endParaRPr lang="en-US" sz="1600" dirty="0"/>
          </a:p>
          <a:p>
            <a:pPr lvl="1"/>
            <a:r>
              <a:rPr lang="en-US" sz="2400" dirty="0"/>
              <a:t>Will not cover the details due to time limit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E1FB1-33B8-4B06-9073-F089CB88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C7837A-1529-4006-944B-5B675734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79533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“A Face Is Exposed for AOL Searcher No. 4417749” [BZH06]</a:t>
            </a:r>
          </a:p>
          <a:p>
            <a:r>
              <a:rPr lang="en-US" sz="2800" dirty="0"/>
              <a:t>“Robust De-anonymization of Large Datasets (How to Break Anonymity of the Netflix Prize Dataset)” [NS08]</a:t>
            </a:r>
          </a:p>
          <a:p>
            <a:r>
              <a:rPr lang="en-US" sz="2800" dirty="0"/>
              <a:t>In bandit setting:  privacy for </a:t>
            </a:r>
            <a:r>
              <a:rPr lang="en-US" sz="2800" dirty="0">
                <a:solidFill>
                  <a:srgbClr val="FF0000"/>
                </a:solidFill>
              </a:rPr>
              <a:t>reward (and context)</a:t>
            </a:r>
            <a:r>
              <a:rPr lang="en-US" sz="2800" dirty="0"/>
              <a:t> under extraction attacks</a:t>
            </a:r>
          </a:p>
          <a:p>
            <a:r>
              <a:rPr lang="en-US" sz="2800" dirty="0"/>
              <a:t>Philosophy: exploration reconciles the need for learning and the need for privacy protection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ED69-C1F5-418E-A125-E4B3BA7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160A5-BB15-443E-A681-57B80FA6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8599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ABF45B0C-8221-47F3-8478-AD9EAA53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43" y="3957318"/>
            <a:ext cx="5344828" cy="29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privacy [Dwo06]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0" dirty="0"/>
                  <a:t>A </a:t>
                </a:r>
                <a:r>
                  <a:rPr lang="en-US" sz="2800" dirty="0"/>
                  <a:t>randomized m</a:t>
                </a:r>
                <a:r>
                  <a:rPr lang="en-US" sz="2800" b="0" dirty="0"/>
                  <a:t>echanism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-differentially private if for all neighboring inputs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and for all sets of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-DP</a:t>
                </a:r>
                <a:endParaRPr lang="en-US" sz="2800" dirty="0"/>
              </a:p>
              <a:p>
                <a:r>
                  <a:rPr lang="en-US" sz="2800" dirty="0"/>
                  <a:t>Intuition: cannot differentiate whether a data point </a:t>
                </a:r>
                <a:r>
                  <a:rPr lang="en-US" sz="2800"/>
                  <a:t>is presented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30BF6-FC67-41F4-9C39-40835034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F5C2C8-44AD-4D66-A67C-B2A5F361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B01BA-1E80-4BCF-940F-83314B137D1C}"/>
              </a:ext>
            </a:extLst>
          </p:cNvPr>
          <p:cNvSpPr txBox="1"/>
          <p:nvPr/>
        </p:nvSpPr>
        <p:spPr>
          <a:xfrm>
            <a:off x="8935571" y="5811272"/>
            <a:ext cx="3092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from [Ngu19]</a:t>
            </a:r>
          </a:p>
        </p:txBody>
      </p:sp>
    </p:spTree>
    <p:extLst>
      <p:ext uri="{BB962C8B-B14F-4D97-AF65-F5344CB8AC3E}">
        <p14:creationId xmlns:p14="http://schemas.microsoft.com/office/powerpoint/2010/main" val="4693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for continual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Data stream has T examples,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Goal: Privately output the sum of first k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Aggregate k data by tree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Output private statistics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E9740-06A8-494A-B036-74003641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C3B42-A13E-4366-86CA-EA152965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23F13A-1295-41D5-A317-D1C5423C9367}"/>
              </a:ext>
            </a:extLst>
          </p:cNvPr>
          <p:cNvGrpSpPr/>
          <p:nvPr/>
        </p:nvGrpSpPr>
        <p:grpSpPr>
          <a:xfrm>
            <a:off x="2840267" y="4051068"/>
            <a:ext cx="6539057" cy="2698135"/>
            <a:chOff x="2840267" y="4051068"/>
            <a:chExt cx="6539057" cy="2698135"/>
          </a:xfrm>
        </p:grpSpPr>
        <p:pic>
          <p:nvPicPr>
            <p:cNvPr id="6" name="Picture 2" descr="mage result for robot icon">
              <a:extLst>
                <a:ext uri="{FF2B5EF4-FFF2-40B4-BE49-F238E27FC236}">
                  <a16:creationId xmlns:a16="http://schemas.microsoft.com/office/drawing/2014/main" id="{1042809F-D5C2-429D-8518-56800556B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58" y="4051068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3CD4FD-A7C3-4836-AE83-805C089C155C}"/>
                </a:ext>
              </a:extLst>
            </p:cNvPr>
            <p:cNvGrpSpPr/>
            <p:nvPr/>
          </p:nvGrpSpPr>
          <p:grpSpPr>
            <a:xfrm>
              <a:off x="6094580" y="4440187"/>
              <a:ext cx="1402504" cy="1955253"/>
              <a:chOff x="6097293" y="3125876"/>
              <a:chExt cx="1402504" cy="192024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7D42175-4A95-4C1D-BE44-1C65BF7ABE96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DCFC8C9-ABF2-47DB-8E56-73EDC2877A2D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942307-E3A2-4D18-A1B1-775D0F38D9F8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385D4A7-E65A-4E38-ABF9-44FF88189615}"/>
                </a:ext>
              </a:extLst>
            </p:cNvPr>
            <p:cNvGrpSpPr/>
            <p:nvPr/>
          </p:nvGrpSpPr>
          <p:grpSpPr>
            <a:xfrm rot="10800000">
              <a:off x="3880970" y="4443997"/>
              <a:ext cx="1402504" cy="1955253"/>
              <a:chOff x="6097293" y="3125876"/>
              <a:chExt cx="1402504" cy="192024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438DC0F-4DFD-4E70-99A8-134E4126513D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6438985-FBA5-4C5C-B046-00DE28A3BFC3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5547DB2-B7CF-4EF1-A289-027EF40A91F5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8CFD47-B9DF-425E-8740-94025589FF04}"/>
                </a:ext>
              </a:extLst>
            </p:cNvPr>
            <p:cNvGrpSpPr/>
            <p:nvPr/>
          </p:nvGrpSpPr>
          <p:grpSpPr>
            <a:xfrm>
              <a:off x="5322874" y="6041676"/>
              <a:ext cx="732306" cy="707527"/>
              <a:chOff x="6229302" y="3351336"/>
              <a:chExt cx="1215992" cy="123105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11B7A22-5CFF-40C0-B18B-4335502F3EBA}"/>
                  </a:ext>
                </a:extLst>
              </p:cNvPr>
              <p:cNvSpPr/>
              <p:nvPr/>
            </p:nvSpPr>
            <p:spPr>
              <a:xfrm>
                <a:off x="6229302" y="3351336"/>
                <a:ext cx="1215992" cy="1231053"/>
              </a:xfrm>
              <a:prstGeom prst="ellipse">
                <a:avLst/>
              </a:prstGeom>
              <a:solidFill>
                <a:srgbClr val="FF2600">
                  <a:alpha val="12941"/>
                </a:srgbClr>
              </a:solidFill>
              <a:ln>
                <a:solidFill>
                  <a:srgbClr val="FF0000">
                    <a:alpha val="549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3E54DE4-69EE-4C73-AE85-A55BA4BF1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034" y="3556271"/>
                <a:ext cx="801637" cy="80163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A526AB-394D-468D-9DB0-AB77784E06E3}"/>
                    </a:ext>
                  </a:extLst>
                </p:cNvPr>
                <p:cNvSpPr txBox="1"/>
                <p:nvPr/>
              </p:nvSpPr>
              <p:spPr>
                <a:xfrm>
                  <a:off x="2840267" y="5048481"/>
                  <a:ext cx="949552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ea typeface="Gill Sans Light" charset="0"/>
                      <a:cs typeface="Gill Sans Light" charset="0"/>
                    </a:rPr>
                    <a:t>Reward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sz="2400" dirty="0">
                    <a:ea typeface="Gill Sans Light" charset="0"/>
                    <a:cs typeface="Gill Sans Light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A526AB-394D-468D-9DB0-AB77784E0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267" y="5048481"/>
                  <a:ext cx="949552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5769" t="-4717" r="-3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417D22-0206-4FA0-98BE-17EF9042DEDF}"/>
                </a:ext>
              </a:extLst>
            </p:cNvPr>
            <p:cNvSpPr txBox="1"/>
            <p:nvPr/>
          </p:nvSpPr>
          <p:spPr>
            <a:xfrm>
              <a:off x="7696054" y="5098762"/>
              <a:ext cx="16832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ea typeface="Gill Sans Light" charset="0"/>
                  <a:cs typeface="Gill Sans Light" charset="0"/>
                </a:rPr>
                <a:t>Private output</a:t>
              </a:r>
              <a:endParaRPr lang="en-US" dirty="0"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3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Tree-based aggregation [CSS10, DNPR10]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Represent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1..4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5..6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Separate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partial sums</a:t>
                </a:r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Every node is </a:t>
                </a:r>
                <a:r>
                  <a:rPr lang="en-US" altLang="zh-CN" sz="2800" dirty="0"/>
                  <a:t>a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private</a:t>
                </a:r>
                <a:r>
                  <a:rPr lang="en-US" altLang="zh-CN" sz="2800" dirty="0"/>
                  <a:t> partial sum with</a:t>
                </a:r>
                <a:r>
                  <a:rPr lang="en-US" sz="2800" dirty="0"/>
                  <a:t> noise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800" dirty="0"/>
                  <a:t>-DP</a:t>
                </a:r>
              </a:p>
              <a:p>
                <a:pPr lvl="1"/>
                <a:r>
                  <a:rPr lang="en-US" sz="2400" dirty="0"/>
                  <a:t>By composition theorem the total sum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-DP</a:t>
                </a:r>
              </a:p>
              <a:p>
                <a:r>
                  <a:rPr lang="en-US" sz="2800" dirty="0"/>
                  <a:t>Noise (error) in private sum is bounded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8D5EF61-8BF0-4E9F-B3F2-DB3AF1A0B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44" y="2699349"/>
            <a:ext cx="3938920" cy="189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1EEF9-C338-4B01-B37A-28429D318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624" y="2725854"/>
            <a:ext cx="4056324" cy="20780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FDA86E3-EB23-4C50-96F6-BD81AE23711A}"/>
              </a:ext>
            </a:extLst>
          </p:cNvPr>
          <p:cNvGrpSpPr/>
          <p:nvPr/>
        </p:nvGrpSpPr>
        <p:grpSpPr>
          <a:xfrm>
            <a:off x="778085" y="3037065"/>
            <a:ext cx="2674105" cy="783869"/>
            <a:chOff x="2600703" y="2395944"/>
            <a:chExt cx="2674105" cy="78386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DC94E-288D-460D-873D-9AF1D99EF7CC}"/>
                </a:ext>
              </a:extLst>
            </p:cNvPr>
            <p:cNvSpPr/>
            <p:nvPr/>
          </p:nvSpPr>
          <p:spPr>
            <a:xfrm>
              <a:off x="4983165" y="2589549"/>
              <a:ext cx="291643" cy="2968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269D51C-6D05-4F4F-8AD7-1DD2C1CEE62E}"/>
                    </a:ext>
                  </a:extLst>
                </p:cNvPr>
                <p:cNvSpPr txBox="1"/>
                <p:nvPr/>
              </p:nvSpPr>
              <p:spPr>
                <a:xfrm>
                  <a:off x="2600703" y="2395944"/>
                  <a:ext cx="1987550" cy="783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Sum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𝐿𝑎𝑝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269D51C-6D05-4F4F-8AD7-1DD2C1CEE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703" y="2395944"/>
                  <a:ext cx="1987550" cy="783869"/>
                </a:xfrm>
                <a:prstGeom prst="rect">
                  <a:avLst/>
                </a:prstGeom>
                <a:blipFill>
                  <a:blip r:embed="rId5"/>
                  <a:stretch>
                    <a:fillRect l="-2761" t="-3876" b="-3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1F25A87-5359-45D5-8E7D-009426C71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0896" y="2787878"/>
              <a:ext cx="702269" cy="984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E59B374-1F95-4517-B883-E6C55DD0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8</a:t>
            </a:fld>
            <a:endParaRPr lang="en-US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A22844EA-5BDE-4E65-9395-753247CB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1216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Differentially private UCB1 [MT15]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Idea: keep the averaged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∑</m:t>
                    </m:r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/>
                  <a:t> private</a:t>
                </a:r>
              </a:p>
              <a:p>
                <a:pPr lvl="1"/>
                <a:r>
                  <a:rPr lang="en-US" sz="2400" dirty="0"/>
                  <a:t>Post-processing invariant</a:t>
                </a:r>
              </a:p>
              <a:p>
                <a:r>
                  <a:rPr lang="en-US" sz="2800" dirty="0"/>
                  <a:t>Use tree based aggregation,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add noise to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Arm selection strategy: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argmax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𝑝𝑟𝑖𝑣𝑎𝑡𝑒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𝐶𝐵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Additional confidence term for exploration in private setting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Regret: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F4E2B-B3F1-4C71-923C-C9D56D08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5EB3C-E576-43EC-B7B0-CC67D2E2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FB87F3-2BF6-42AB-A4FB-70A2C833950D}"/>
              </a:ext>
            </a:extLst>
          </p:cNvPr>
          <p:cNvGrpSpPr/>
          <p:nvPr/>
        </p:nvGrpSpPr>
        <p:grpSpPr>
          <a:xfrm>
            <a:off x="5330381" y="4938574"/>
            <a:ext cx="4768360" cy="1919426"/>
            <a:chOff x="2840267" y="4051068"/>
            <a:chExt cx="6702879" cy="2698135"/>
          </a:xfrm>
        </p:grpSpPr>
        <p:pic>
          <p:nvPicPr>
            <p:cNvPr id="7" name="Picture 2" descr="mage result for robot icon">
              <a:extLst>
                <a:ext uri="{FF2B5EF4-FFF2-40B4-BE49-F238E27FC236}">
                  <a16:creationId xmlns:a16="http://schemas.microsoft.com/office/drawing/2014/main" id="{BBEB41B1-1111-42FF-B89E-664750908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58" y="4051068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2AC4FAF-C138-4063-8D62-44FB86980529}"/>
                </a:ext>
              </a:extLst>
            </p:cNvPr>
            <p:cNvGrpSpPr/>
            <p:nvPr/>
          </p:nvGrpSpPr>
          <p:grpSpPr>
            <a:xfrm>
              <a:off x="6094580" y="4440187"/>
              <a:ext cx="1402504" cy="1955253"/>
              <a:chOff x="6097293" y="3125876"/>
              <a:chExt cx="1402504" cy="192024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BF92E8D-44A2-4A08-B700-B1FCBF06BD8F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B04F2C1-534A-4A95-85F2-F32C7B7B107D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C0D4714-6E02-4AC0-A8F2-F0C64E78FDAF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0D8A88-F4BE-4151-9B97-1560DC25BB42}"/>
                </a:ext>
              </a:extLst>
            </p:cNvPr>
            <p:cNvGrpSpPr/>
            <p:nvPr/>
          </p:nvGrpSpPr>
          <p:grpSpPr>
            <a:xfrm rot="10800000">
              <a:off x="3880970" y="4443997"/>
              <a:ext cx="1402504" cy="1955253"/>
              <a:chOff x="6097293" y="3125876"/>
              <a:chExt cx="1402504" cy="192024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E11778-23FF-4476-B00A-05A9979DD3D1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3FCB57C-CAC2-42CB-850C-266D631781B6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A477C97-A58B-4841-8A41-01951BBEAA58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B9C663B-ED73-4B53-895F-647E5C7BFCAF}"/>
                </a:ext>
              </a:extLst>
            </p:cNvPr>
            <p:cNvGrpSpPr/>
            <p:nvPr/>
          </p:nvGrpSpPr>
          <p:grpSpPr>
            <a:xfrm>
              <a:off x="5322874" y="6041676"/>
              <a:ext cx="732306" cy="707527"/>
              <a:chOff x="6229302" y="3351336"/>
              <a:chExt cx="1215992" cy="123105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2160D2D-FC0E-4132-9DCA-73A291F04380}"/>
                  </a:ext>
                </a:extLst>
              </p:cNvPr>
              <p:cNvSpPr/>
              <p:nvPr/>
            </p:nvSpPr>
            <p:spPr>
              <a:xfrm>
                <a:off x="6229302" y="3351336"/>
                <a:ext cx="1215992" cy="1231053"/>
              </a:xfrm>
              <a:prstGeom prst="ellipse">
                <a:avLst/>
              </a:prstGeom>
              <a:solidFill>
                <a:srgbClr val="FF2600">
                  <a:alpha val="12941"/>
                </a:srgbClr>
              </a:solidFill>
              <a:ln>
                <a:solidFill>
                  <a:srgbClr val="FF0000">
                    <a:alpha val="549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DDD38-A6C8-4039-84AD-254705207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034" y="3556271"/>
                <a:ext cx="801637" cy="80163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086305-1EF6-4EB5-8A25-D08C7D62806D}"/>
                    </a:ext>
                  </a:extLst>
                </p:cNvPr>
                <p:cNvSpPr txBox="1"/>
                <p:nvPr/>
              </p:nvSpPr>
              <p:spPr>
                <a:xfrm>
                  <a:off x="2840267" y="5158999"/>
                  <a:ext cx="949553" cy="7354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ea typeface="Gill Sans Light" charset="0"/>
                      <a:cs typeface="Gill Sans Light" charset="0"/>
                    </a:rPr>
                    <a:t>Reward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>
                    <a:ea typeface="Gill Sans Light" charset="0"/>
                    <a:cs typeface="Gill Sans Light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086305-1EF6-4EB5-8A25-D08C7D628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267" y="5158999"/>
                  <a:ext cx="949553" cy="735490"/>
                </a:xfrm>
                <a:prstGeom prst="rect">
                  <a:avLst/>
                </a:prstGeom>
                <a:blipFill>
                  <a:blip r:embed="rId5"/>
                  <a:stretch>
                    <a:fillRect l="-2703" t="-1163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CD9D39-83A3-429B-87EC-A76179450728}"/>
                </a:ext>
              </a:extLst>
            </p:cNvPr>
            <p:cNvSpPr txBox="1"/>
            <p:nvPr/>
          </p:nvSpPr>
          <p:spPr>
            <a:xfrm>
              <a:off x="7509566" y="5098762"/>
              <a:ext cx="2033580" cy="7354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ea typeface="Gill Sans Light" charset="0"/>
                  <a:cs typeface="Gill Sans Light" charset="0"/>
                </a:rPr>
                <a:t>Private recommendation</a:t>
              </a:r>
              <a:endParaRPr lang="en-US" sz="1400" dirty="0"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5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Widescreen</PresentationFormat>
  <Paragraphs>270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Gill Sans Light</vt:lpstr>
      <vt:lpstr>Arial</vt:lpstr>
      <vt:lpstr>Calibri</vt:lpstr>
      <vt:lpstr>Calibri Light</vt:lpstr>
      <vt:lpstr>Cambria Math</vt:lpstr>
      <vt:lpstr>Office Theme</vt:lpstr>
      <vt:lpstr>Learning by Exploration</vt:lpstr>
      <vt:lpstr>Outline of this tutorial</vt:lpstr>
      <vt:lpstr>Ethical considerations of exploration</vt:lpstr>
      <vt:lpstr>Ethical considerations of exploration</vt:lpstr>
      <vt:lpstr>Privacy concerns</vt:lpstr>
      <vt:lpstr>Differential privacy [Dwo06]</vt:lpstr>
      <vt:lpstr>Differential privacy for continual observation</vt:lpstr>
      <vt:lpstr>Tree-based aggregation [CSS10, DNPR10]</vt:lpstr>
      <vt:lpstr>Differentially private UCB1 [MT15]</vt:lpstr>
      <vt:lpstr>Differentially private LinUCB</vt:lpstr>
      <vt:lpstr>Differentially private LinUCB</vt:lpstr>
      <vt:lpstr>Local differential privacy</vt:lpstr>
      <vt:lpstr>UCB with local differential privacy</vt:lpstr>
      <vt:lpstr>Fairness concerns</vt:lpstr>
      <vt:lpstr>Weakly meritocratic fairness [JKMNR16]</vt:lpstr>
      <vt:lpstr>FairUCB [JKMR16]</vt:lpstr>
      <vt:lpstr>Open questions</vt:lpstr>
      <vt:lpstr>References V</vt:lpstr>
      <vt:lpstr>References VI</vt:lpstr>
      <vt:lpstr>Outline of this tutorial</vt:lpstr>
      <vt:lpstr>Conclusions</vt:lpstr>
      <vt:lpstr>Future research directions</vt:lpstr>
      <vt:lpstr>Future research directions</vt:lpstr>
      <vt:lpstr>Future research directions</vt:lpstr>
      <vt:lpstr>Future research directions</vt:lpstr>
      <vt:lpstr>Future research directions</vt:lpstr>
      <vt:lpstr>References VII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by Exploration</dc:title>
  <dc:creator>Wang Huazheng</dc:creator>
  <cp:lastModifiedBy>Wang Huazheng</cp:lastModifiedBy>
  <cp:revision>1</cp:revision>
  <dcterms:created xsi:type="dcterms:W3CDTF">2020-08-23T01:27:04Z</dcterms:created>
  <dcterms:modified xsi:type="dcterms:W3CDTF">2020-08-23T01:27:31Z</dcterms:modified>
</cp:coreProperties>
</file>